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9"/>
  </p:notesMasterIdLst>
  <p:sldIdLst>
    <p:sldId id="256" r:id="rId2"/>
    <p:sldId id="555" r:id="rId3"/>
    <p:sldId id="556" r:id="rId4"/>
    <p:sldId id="558" r:id="rId5"/>
    <p:sldId id="397" r:id="rId6"/>
    <p:sldId id="466" r:id="rId7"/>
    <p:sldId id="533" r:id="rId8"/>
    <p:sldId id="537" r:id="rId9"/>
    <p:sldId id="470" r:id="rId10"/>
    <p:sldId id="546" r:id="rId11"/>
    <p:sldId id="548" r:id="rId12"/>
    <p:sldId id="549" r:id="rId13"/>
    <p:sldId id="550" r:id="rId14"/>
    <p:sldId id="547" r:id="rId15"/>
    <p:sldId id="538" r:id="rId16"/>
    <p:sldId id="471" r:id="rId17"/>
    <p:sldId id="474" r:id="rId18"/>
    <p:sldId id="516" r:id="rId19"/>
    <p:sldId id="515" r:id="rId20"/>
    <p:sldId id="475" r:id="rId21"/>
    <p:sldId id="476" r:id="rId22"/>
    <p:sldId id="477" r:id="rId23"/>
    <p:sldId id="468" r:id="rId24"/>
    <p:sldId id="467" r:id="rId25"/>
    <p:sldId id="469" r:id="rId26"/>
    <p:sldId id="514" r:id="rId27"/>
    <p:sldId id="419" r:id="rId28"/>
    <p:sldId id="478" r:id="rId29"/>
    <p:sldId id="517" r:id="rId30"/>
    <p:sldId id="318" r:id="rId31"/>
    <p:sldId id="319" r:id="rId32"/>
    <p:sldId id="479" r:id="rId33"/>
    <p:sldId id="526" r:id="rId34"/>
    <p:sldId id="527" r:id="rId35"/>
    <p:sldId id="528" r:id="rId36"/>
    <p:sldId id="539" r:id="rId37"/>
    <p:sldId id="561" r:id="rId38"/>
    <p:sldId id="480" r:id="rId39"/>
    <p:sldId id="520" r:id="rId40"/>
    <p:sldId id="481" r:id="rId41"/>
    <p:sldId id="482" r:id="rId42"/>
    <p:sldId id="521" r:id="rId43"/>
    <p:sldId id="522" r:id="rId44"/>
    <p:sldId id="524" r:id="rId45"/>
    <p:sldId id="490" r:id="rId46"/>
    <p:sldId id="491" r:id="rId47"/>
    <p:sldId id="492" r:id="rId48"/>
    <p:sldId id="493" r:id="rId49"/>
    <p:sldId id="494" r:id="rId50"/>
    <p:sldId id="495" r:id="rId51"/>
    <p:sldId id="500" r:id="rId52"/>
    <p:sldId id="501" r:id="rId53"/>
    <p:sldId id="525" r:id="rId54"/>
    <p:sldId id="502" r:id="rId55"/>
    <p:sldId id="505" r:id="rId56"/>
    <p:sldId id="484" r:id="rId57"/>
    <p:sldId id="518" r:id="rId58"/>
    <p:sldId id="540" r:id="rId59"/>
    <p:sldId id="542" r:id="rId60"/>
    <p:sldId id="541" r:id="rId61"/>
    <p:sldId id="486" r:id="rId62"/>
    <p:sldId id="543" r:id="rId63"/>
    <p:sldId id="487" r:id="rId64"/>
    <p:sldId id="544" r:id="rId65"/>
    <p:sldId id="545" r:id="rId66"/>
    <p:sldId id="552" r:id="rId67"/>
    <p:sldId id="553" r:id="rId68"/>
    <p:sldId id="507" r:id="rId69"/>
    <p:sldId id="510" r:id="rId70"/>
    <p:sldId id="511" r:id="rId71"/>
    <p:sldId id="560" r:id="rId72"/>
    <p:sldId id="551" r:id="rId73"/>
    <p:sldId id="485" r:id="rId74"/>
    <p:sldId id="519" r:id="rId75"/>
    <p:sldId id="497" r:id="rId76"/>
    <p:sldId id="503" r:id="rId77"/>
    <p:sldId id="504" r:id="rId78"/>
    <p:sldId id="559" r:id="rId79"/>
    <p:sldId id="529" r:id="rId80"/>
    <p:sldId id="530" r:id="rId81"/>
    <p:sldId id="554" r:id="rId82"/>
    <p:sldId id="535" r:id="rId83"/>
    <p:sldId id="536" r:id="rId84"/>
    <p:sldId id="483" r:id="rId85"/>
    <p:sldId id="531" r:id="rId86"/>
    <p:sldId id="489" r:id="rId87"/>
    <p:sldId id="512" r:id="rId8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B6033-A775-454D-A761-62B23E02AF10}" v="152" dt="2022-07-15T12:27:21.373"/>
    <p1510:client id="{CC628153-EE7E-4BCD-AEC7-99145EF0CFC8}" v="2464" dt="2022-07-14T17:53:3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775" autoAdjust="0"/>
  </p:normalViewPr>
  <p:slideViewPr>
    <p:cSldViewPr>
      <p:cViewPr varScale="1">
        <p:scale>
          <a:sx n="87" d="100"/>
          <a:sy n="87" d="100"/>
        </p:scale>
        <p:origin x="1476"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10/27/2025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Notes: </a:t>
            </a:r>
          </a:p>
          <a:p>
            <a:pPr marL="171450" indent="-171450">
              <a:buFont typeface="Arial" panose="020B0604020202020204" pitchFamily="34" charset="0"/>
              <a:buChar char="•"/>
            </a:pPr>
            <a:r>
              <a:rPr lang="en-US" dirty="0"/>
              <a:t>we have a case study here, but there’s also a lot of new ideas here so we will go through multiple examples</a:t>
            </a:r>
          </a:p>
          <a:p>
            <a:pPr marL="171450" indent="-171450">
              <a:buFont typeface="Arial" panose="020B0604020202020204" pitchFamily="34" charset="0"/>
              <a:buChar char="•"/>
            </a:pPr>
            <a:r>
              <a:rPr lang="en-US" dirty="0"/>
              <a:t>Also, there won’t be that much coding (it’s easy to implement in the code we already have!) the important things we’ll cover are (a) how to come up with an instrument and defend it and (b) the role of robustness checks/ancillary evidence/descriptive results as support for this approach. </a:t>
            </a:r>
          </a:p>
          <a:p>
            <a:pPr marL="171450" indent="-171450">
              <a:buFont typeface="Arial" panose="020B0604020202020204" pitchFamily="34" charset="0"/>
              <a:buChar char="•"/>
            </a:pPr>
            <a:r>
              <a:rPr lang="en-US" dirty="0"/>
              <a:t>I added another referee paper to the list</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There are other panels to Figure 1 not pictured. For example, dialysis doesn’t change. What is the hypothesis? Figure EPOs lead to more transfusions, since EPO doses and transfusions are used to treat anemia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2975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Declines are largest for those with the highest hemoglobin patients (least anemic). Does this make sense? What’s the story? “Allocative efficiency may have improved following the bundle as providers concentrated the decrease in EPO among patients who were previously receiving doses that put their HGB levels above the recommended range” (what does this mean in non-econ speak?)</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8912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the OLS say? Why are we worried about endogeneity here? Larger EPO doses should raise hemoglobin, that’s the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12139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“economics”-y way to look at this is to think about what is exogenous and endogenous in a regression – what things directly lead to the outcome on their own, and what things are jointly determined in a more complex system?</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849794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just part of the story: the effect of shortening waiting times for transplants on positive outcomes. We can’t randomize this (why?)</a:t>
            </a:r>
          </a:p>
          <a:p>
            <a:r>
              <a:rPr lang="en-US" dirty="0"/>
              <a:t>But we also can’t just use observational data in a simple regression (why? – selection! patients who are more likely to have poor outcomes may also have different waiting times)</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5624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selection – note that not all of these confounders are things we can deal with.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9606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Exogenous variables: age, demographics. What about education? Whether or not you need a transplant in the first place? This starts to become a gray area quickly.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92501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are almost surely endogenous: health outcomes, decision to seek care, etc. (any y of interest also)</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5845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version of endogeneity is OVB with an unmeasurable variable --- others include jointly determined variables, or strategic selection.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505559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1423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should we interpret these? What’s the story?</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663861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when endogeneity threatens our main treatment of interest? Our approach today is what we resort to when we can’t close all backdoors – we take a front door approach and simulate randomization</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213713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an experiment, we generate variation (random assignment) and then just isolate the part of the treatment driven by that random variation (we compare across treatment and control groups). IV does the same, except isolating the part of the treatment driven by quasi-random, natural circumstances –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996572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(1) use the instrument to explain the treatment, (2) focus only on the part of the treatment explained by the instrument, and (3) use that to look at the instrument-explained part of the outcome. Basically, we’re splitting the effect of treatment into its endogenous and exogenous parts, and isolating just the exogenous part.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250249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condition is called relevance; second and third are validity – essentially that there are no open back doors of Z</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728058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065056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first about just a random number generator. If that generator is used to assign treatment, then assumption 1 holds. If that random number isn’t used for anything else, then Z only affects Y through X (it doesn’t determine your pickiness or your age).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523725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want a variable like a random number generator. this is kind of the </a:t>
            </a:r>
            <a:r>
              <a:rPr lang="en-US" i="1" dirty="0">
                <a:cs typeface="Calibri"/>
              </a:rPr>
              <a:t>opposite </a:t>
            </a:r>
            <a:r>
              <a:rPr lang="en-US" dirty="0">
                <a:cs typeface="Calibri"/>
              </a:rPr>
              <a:t>of controlling for a variable: when we control for W, we use W to explain X and Y and remove those parts (to close a back door). But here, we are going to use Z as an instrument and remove the </a:t>
            </a:r>
            <a:r>
              <a:rPr lang="en-US" u="sng" dirty="0">
                <a:cs typeface="Calibri"/>
              </a:rPr>
              <a:t>unexplained </a:t>
            </a:r>
            <a:r>
              <a:rPr lang="en-US" dirty="0">
                <a:cs typeface="Calibri"/>
              </a:rPr>
              <a:t>parts. </a:t>
            </a:r>
            <a:endParaRPr lang="en-US" u="sng" dirty="0">
              <a:cs typeface="Calibri"/>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99996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example here: Why is each assumption satisfied? Do we think this works? Can you think of any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639052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these come from really useful paper by Felton and Stewart. Now just for pedagogy, let’s do a completely different example and walk through it again. What is the effect of going back home (vs. moving) on recidivism. What is the open door? What are potential instruments? (ask this q even though it’s hard so that people can see the challenges of finding an IV)</a:t>
            </a:r>
          </a:p>
          <a:p>
            <a:r>
              <a:rPr lang="en-US" dirty="0">
                <a:cs typeface="Calibri"/>
              </a:rPr>
              <a:t>Example of relevance: effect of going back home after prison on recidivism – use Hurricane Katrina in LA (does that change your decision to go home or not?)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40717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have data and a DAG that looks something like this. If sleep causes physical activity, then we should see a relationship between having a new born and sleep (first stage) and having a newborn and physical activity (second stage). Do we need to assume anything about this? </a:t>
            </a:r>
          </a:p>
          <a:p>
            <a:pPr marL="171450" indent="-171450">
              <a:buFontTx/>
              <a:buChar char="-"/>
            </a:pPr>
            <a:r>
              <a:rPr lang="en-US" dirty="0"/>
              <a:t>Once you control for sleep, what should the effect of newborn be on physical activity? Close to 0! </a:t>
            </a:r>
          </a:p>
          <a:p>
            <a:pPr marL="171450" indent="-171450">
              <a:buFontTx/>
              <a:buChar char="-"/>
            </a:pPr>
            <a:r>
              <a:rPr lang="en-US" dirty="0"/>
              <a:t>If it’s not, what does that tell us? Does this get us all the way to reverse causality?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347206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of exclusion: hurricane </a:t>
            </a:r>
            <a:r>
              <a:rPr lang="en-US" dirty="0" err="1">
                <a:cs typeface="Calibri"/>
              </a:rPr>
              <a:t>katrina</a:t>
            </a:r>
            <a:r>
              <a:rPr lang="en-US" dirty="0">
                <a:cs typeface="Calibri"/>
              </a:rPr>
              <a:t> can’t have affected recidivism in any other way except through residence change (can you think of violations to this?)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4252706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Also called </a:t>
            </a:r>
            <a:r>
              <a:rPr lang="en-US" dirty="0" err="1">
                <a:cs typeface="Calibri"/>
              </a:rPr>
              <a:t>unconfoundedness</a:t>
            </a:r>
            <a:r>
              <a:rPr lang="en-US" dirty="0">
                <a:cs typeface="Calibri"/>
              </a:rPr>
              <a:t>. Note – treatment is confounded (that’s why we need IV in the first place) but hopefully IV isn’t. So if residence and recidivism are correlated (why would they be? Past history? Networks?), then Hurricane Katrina shouldn’t care about any of that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8353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Let’s walk through the assumptions here.</a:t>
            </a:r>
            <a:r>
              <a:rPr lang="en-US" dirty="0"/>
              <a:t> Start with outcome variable (2), then exposure (bundled payment/use of drugs), then IV (altitude + post-bundle indicator). What endogeneity are they dealing with (strategic decision-making on the part of the doctors). Are the assumptions satisfied? (1. abstract says yes, altitude affects drug use; 2. altitude shouldn’t affect mortality or transfusion rates; 3. altitude shouldn’t affect strategy). Note that they use two IVs to get around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also shows that IVs can be (but don’t have to be!) scary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95582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38E24-BF61-CB76-B02F-F425BEE14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64AC9-DFC1-FCF2-E3C4-D3B1F6706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455D9-4625-2895-C124-9BF721FF01A0}"/>
              </a:ext>
            </a:extLst>
          </p:cNvPr>
          <p:cNvSpPr>
            <a:spLocks noGrp="1"/>
          </p:cNvSpPr>
          <p:nvPr>
            <p:ph type="body" idx="1"/>
          </p:nvPr>
        </p:nvSpPr>
        <p:spPr/>
        <p:txBody>
          <a:bodyPr/>
          <a:lstStyle/>
          <a:p>
            <a:r>
              <a:rPr lang="en-US" dirty="0"/>
              <a:t>Here’s the story of their two </a:t>
            </a:r>
            <a:r>
              <a:rPr lang="en-US" dirty="0" err="1"/>
              <a:t>Ivs</a:t>
            </a:r>
            <a:r>
              <a:rPr lang="en-US" dirty="0"/>
              <a:t> (why do they have a second one?)</a:t>
            </a:r>
          </a:p>
        </p:txBody>
      </p:sp>
      <p:sp>
        <p:nvSpPr>
          <p:cNvPr id="4" name="Slide Number Placeholder 3">
            <a:extLst>
              <a:ext uri="{FF2B5EF4-FFF2-40B4-BE49-F238E27FC236}">
                <a16:creationId xmlns:a16="http://schemas.microsoft.com/office/drawing/2014/main" id="{8ABE8F8C-28B4-46C2-425A-69C1DA20DE8C}"/>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955275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DAG of an IV setup – can we pick one and walk me through it?</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977718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212433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you can see why we need </a:t>
            </a:r>
            <a:r>
              <a:rPr lang="en-US" b="1" dirty="0">
                <a:cs typeface="Calibri"/>
              </a:rPr>
              <a:t>relevance </a:t>
            </a:r>
            <a:r>
              <a:rPr lang="en-US" dirty="0">
                <a:cs typeface="Calibri"/>
              </a:rPr>
              <a:t>condition; if </a:t>
            </a:r>
            <a:r>
              <a:rPr lang="en-US" dirty="0" err="1">
                <a:cs typeface="Calibri"/>
              </a:rPr>
              <a:t>Cov</a:t>
            </a:r>
            <a:r>
              <a:rPr lang="en-US" dirty="0">
                <a:cs typeface="Calibri"/>
              </a:rPr>
              <a:t>(</a:t>
            </a:r>
            <a:r>
              <a:rPr lang="en-US" dirty="0" err="1">
                <a:cs typeface="Calibri"/>
              </a:rPr>
              <a:t>z,x</a:t>
            </a:r>
            <a:r>
              <a:rPr lang="en-US" dirty="0">
                <a:cs typeface="Calibri"/>
              </a:rPr>
              <a:t>) = 0, then the 2sls doesn't return anything useful. </a:t>
            </a:r>
            <a:r>
              <a:rPr lang="en-US" b="1" dirty="0">
                <a:cs typeface="Calibri"/>
              </a:rPr>
              <a:t>Even if </a:t>
            </a:r>
            <a:r>
              <a:rPr lang="en-US" b="1" dirty="0" err="1">
                <a:cs typeface="Calibri"/>
              </a:rPr>
              <a:t>cov</a:t>
            </a:r>
            <a:r>
              <a:rPr lang="en-US" b="1" dirty="0">
                <a:cs typeface="Calibri"/>
              </a:rPr>
              <a:t> is small, we have problems (we'll return to this). </a:t>
            </a: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50579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Why is this endogenous? (We don’t have ability)</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480128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Yes, this is enough! We just can’t do this in the real world</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269223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case, the IV is your father’s education (a common but slightly dubious instrument – can talk about why if time). Note that the coefficient is the same sign but smaller (adjusting for positive selection into treatment). There are also cases where the coefficient may be </a:t>
            </a:r>
            <a:r>
              <a:rPr lang="en-US" b="1" dirty="0"/>
              <a:t>opposite signed</a:t>
            </a:r>
            <a:r>
              <a:rPr lang="en-US" b="0" dirty="0"/>
              <a:t>, especially if there is negative selection into a treatment with a positive treatment effect (as in the case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54937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focused on the backdoor criterion – can we close paths that stand in our way? Matching and controlling for covariates are two primary approaches.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976626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these kind of quickly</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6034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807161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823014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218221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15348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527951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a LATE for a specific type of IV regression (fuzzy RDD, will do next semester). LATEs are just weighted ATEs that tell you something about a specific subset of the population (not the full pop)</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586131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666512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262728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Monotonicity just means that the instrument moved people towards/away from treatment </a:t>
            </a:r>
            <a:r>
              <a:rPr lang="en-US" i="1" dirty="0">
                <a:ea typeface="Calibri"/>
                <a:cs typeface="Calibri"/>
              </a:rPr>
              <a:t>in the same way</a:t>
            </a:r>
            <a:r>
              <a:rPr lang="en-US" dirty="0">
                <a:ea typeface="Calibri"/>
                <a:cs typeface="Calibri"/>
              </a:rPr>
              <a:t> (an IV can't both incentivize treatment for one person and discourage it for another). Example of third child – is monotonicity satisfied here? Wrapped up in heterogeneous treatment 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511350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dag</a:t>
            </a:r>
            <a:r>
              <a:rPr lang="en-US" dirty="0"/>
              <a:t> cannot be addressed fully with a back-door approach (how do we ever measure ability)? The front door finds an instrument M such that there is no back door between education and M, and education blocks the only open back-door between M and wage (ability). This is an open door! Example of M: quarter of birth (Angrist and Kreuger, 1991). M goes behind education and connects to it.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22811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636588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to talk about what an F stat is and how it relates to a t stat. See Felton and Stewart for what a weak IV can do, but basically exacerbates three problems: identification bias (parameter isn’t centered around truth), estimation bias (2SLS is “contaminated” by the confounding inherent in OLS, so 2SLS estimator gets “pulled” towards OLS estimator and away from truth), and Type M-error (publication bias – you have to have a super strong effect to have it show up significant with a weak IV; then, since insignificant estimates don’t get published, looking only at published work convinces you that the effect is *much* stronger than it really is)</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53412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altitude (cross-sectional variation) and the post-payment reform indicator variable (time series variation)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805280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F-stats? The final F stat reported in the paper is ~50. They have a histogram in the paper that shows in general, this is the highest one they could get, but most are &gt;10. How does that change interpretation?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67588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from Lee et al, just published in AER this month. Here’s a log scale of the F-stats for IV papers in top econ journals (note scale is log). Most (75%) are bigger than 10, but not a lot get up to the new standard (here it’s slightly different). Thankfully, there is research linking the t stat with the </a:t>
            </a:r>
            <a:r>
              <a:rPr lang="en-US"/>
              <a:t>F stat.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065622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we were just using elevation as an IV? There are violations to the exclusion restriction (“we assume that the change in EPO was the only change that could have affected patient health”)! For example, “those living at higher elevations may have more-active lifestyles(e.g., hiking and skiing) that lead to better outcomes, or facilities may deliberately choose their location based on patients’ potential outcomes.”</a:t>
            </a:r>
          </a:p>
          <a:p>
            <a:pPr marL="171450" indent="-171450">
              <a:buFontTx/>
              <a:buChar char="-"/>
            </a:pPr>
            <a:r>
              <a:rPr lang="en-US" dirty="0"/>
              <a:t>The policy change alone isn’t enough (there were other trends going on such as updated dialysis standards – need to capture changes over time in nonlinear ways beyond just fixed effects)</a:t>
            </a:r>
          </a:p>
          <a:p>
            <a:pPr marL="171450" indent="-171450">
              <a:buFontTx/>
              <a:buChar char="-"/>
            </a:pPr>
            <a:r>
              <a:rPr lang="en-US" dirty="0"/>
              <a:t>The altitude alone isn’t enough (health effects from living in higher elevation). Hence, need to look at both!</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61974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show? No real change in EPO doses (constant gap across elevation over time in panel (a)). Panel (b) shows larger effects for lower elevation for the payment reform.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272871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done in this context? This is some of the stuff on omitted variables (confounders) and investment. </a:t>
            </a:r>
          </a:p>
          <a:p>
            <a:r>
              <a:rPr lang="en-US" dirty="0"/>
              <a:t>- The question here is: could the interacted instrument have done something to affect other confounders? What confounders might be important? Think patient and provider side.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195010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“Shows that predicted mortality doesn’t change across elevations, so that a changing mix of patients across elevations is unlikely to confound our estimates.”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940622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990619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frozen in our house these days, so I want this playing in all of our heads.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03181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EPO doses should raise hemoglobin, that’s the point! So that’s a good check here. (Note the dependent variable mean to help put these into context). Now also more EPO doses have a declining effect on transfusions, which is in line with medical advice.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381688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Very limited effects on anything (some increases in mortality). the compliers — those patients whose EPO doses changed as a result of the instrument — had a 4.8% higher death rate during the pre-bundle period from excessive EPO doses. Note that power is low because of the potentially weak IV + few compliers in the sample. The number of observations here is generally a little misleading for 2SLS. </a:t>
            </a:r>
          </a:p>
          <a:p>
            <a:r>
              <a:rPr lang="en-US" dirty="0"/>
              <a:t>- Note that this is related to EPO doses, not the policy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184895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Example from 1: </a:t>
            </a:r>
            <a:r>
              <a:rPr lang="en-US" dirty="0"/>
              <a:t>in the 2000s, Oregon chose to expand its Medicaid program for poor adults by making it more generous. They used a lottery – this randomization can be an IV to back out LATE from ITT. </a:t>
            </a:r>
          </a:p>
        </p:txBody>
      </p:sp>
      <p:sp>
        <p:nvSpPr>
          <p:cNvPr id="4" name="Slide Number Placeholder 3"/>
          <p:cNvSpPr>
            <a:spLocks noGrp="1"/>
          </p:cNvSpPr>
          <p:nvPr>
            <p:ph type="sldNum" sz="quarter" idx="5"/>
          </p:nvPr>
        </p:nvSpPr>
        <p:spPr/>
        <p:txBody>
          <a:bodyPr/>
          <a:lstStyle/>
          <a:p>
            <a:fld id="{3298C5B2-5D6B-2949-9D6C-64FEDA8AB56A}" type="slidenum">
              <a:rPr lang="en-US" smtClean="0"/>
              <a:t>68</a:t>
            </a:fld>
            <a:endParaRPr lang="en-US"/>
          </a:p>
        </p:txBody>
      </p:sp>
    </p:spTree>
    <p:extLst>
      <p:ext uri="{BB962C8B-B14F-4D97-AF65-F5344CB8AC3E}">
        <p14:creationId xmlns:p14="http://schemas.microsoft.com/office/powerpoint/2010/main" val="1242427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a:t>
            </a:r>
            <a:r>
              <a:rPr lang="en-US" dirty="0"/>
              <a:t> is just really popular with judges, doesn't have to be criminal. Possible examples: FDA approval, physician decision-making. Some concerns: is assignment truly random? Is the pipeline really narrow? Can the discretion be chosen by the patient/entity? Paper uses differences in nursing home eligibility assessors to find that access to nursing homes lowers use of other kinds of care, but does not affect health spending or mortality meaningfully. Plenty of opportunities to implement this design more meaningfully.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69</a:t>
            </a:fld>
            <a:endParaRPr lang="en-US"/>
          </a:p>
        </p:txBody>
      </p:sp>
    </p:spTree>
    <p:extLst>
      <p:ext uri="{BB962C8B-B14F-4D97-AF65-F5344CB8AC3E}">
        <p14:creationId xmlns:p14="http://schemas.microsoft.com/office/powerpoint/2010/main" val="2781134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70</a:t>
            </a:fld>
            <a:endParaRPr lang="en-US"/>
          </a:p>
        </p:txBody>
      </p:sp>
    </p:spTree>
    <p:extLst>
      <p:ext uri="{BB962C8B-B14F-4D97-AF65-F5344CB8AC3E}">
        <p14:creationId xmlns:p14="http://schemas.microsoft.com/office/powerpoint/2010/main" val="3961523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FCA5-A029-B593-6996-5BB5C6128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1A111-5D97-B839-D08B-321D57E58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F9B8C-0A57-6E30-297E-B9D8A33BE482}"/>
              </a:ext>
            </a:extLst>
          </p:cNvPr>
          <p:cNvSpPr>
            <a:spLocks noGrp="1"/>
          </p:cNvSpPr>
          <p:nvPr>
            <p:ph type="body" idx="1"/>
          </p:nvPr>
        </p:nvSpPr>
        <p:spPr/>
        <p:txBody>
          <a:bodyPr/>
          <a:lstStyle/>
          <a:p>
            <a:r>
              <a:rPr lang="en-US" dirty="0">
                <a:ea typeface="Calibri"/>
                <a:cs typeface="Calibri"/>
              </a:rPr>
              <a:t>https://www.sciencedirect.com/science/article/pii/S0167629625000864?via%3Dihub</a:t>
            </a:r>
          </a:p>
        </p:txBody>
      </p:sp>
      <p:sp>
        <p:nvSpPr>
          <p:cNvPr id="4" name="Slide Number Placeholder 3">
            <a:extLst>
              <a:ext uri="{FF2B5EF4-FFF2-40B4-BE49-F238E27FC236}">
                <a16:creationId xmlns:a16="http://schemas.microsoft.com/office/drawing/2014/main" id="{63754104-D844-3732-72D5-425D2AF017A3}"/>
              </a:ext>
            </a:extLst>
          </p:cNvPr>
          <p:cNvSpPr>
            <a:spLocks noGrp="1"/>
          </p:cNvSpPr>
          <p:nvPr>
            <p:ph type="sldNum" sz="quarter" idx="5"/>
          </p:nvPr>
        </p:nvSpPr>
        <p:spPr/>
        <p:txBody>
          <a:bodyPr/>
          <a:lstStyle/>
          <a:p>
            <a:fld id="{3298C5B2-5D6B-2949-9D6C-64FEDA8AB56A}" type="slidenum">
              <a:rPr lang="en-US" smtClean="0"/>
              <a:t>71</a:t>
            </a:fld>
            <a:endParaRPr lang="en-US"/>
          </a:p>
        </p:txBody>
      </p:sp>
    </p:spTree>
    <p:extLst>
      <p:ext uri="{BB962C8B-B14F-4D97-AF65-F5344CB8AC3E}">
        <p14:creationId xmlns:p14="http://schemas.microsoft.com/office/powerpoint/2010/main" val="3360484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Instruments have to be weird!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857725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for Mendelian randomization: the sex of first two children determines whether parents are more likely to have a third child.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875599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Large F stat is just for correcting t-tests for relationship between X and Y and X and Z – your CIs will be a tiny bit wrong. Generally, a large F will work (although closer to 10 still gives you problems). Remember that this is a scale, since we're concerned about weak instruments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54739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code if time?</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135761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574600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Difficulty with defending validity just means that we need to be choosy, not give up on IV altogether. It's just like trying to convince a room your DAG is right! And bulk of evidence helps, here (many studies with different approaches)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9655416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A5E96-0BB3-A934-E357-B9B07659D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0FB7-67BC-7527-3C16-911B5B855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2CAC1-5A13-8420-201B-B86A27C421BC}"/>
              </a:ext>
            </a:extLst>
          </p:cNvPr>
          <p:cNvSpPr>
            <a:spLocks noGrp="1"/>
          </p:cNvSpPr>
          <p:nvPr>
            <p:ph type="body" idx="1"/>
          </p:nvPr>
        </p:nvSpPr>
        <p:spPr/>
        <p:txBody>
          <a:bodyPr/>
          <a:lstStyle/>
          <a:p>
            <a:r>
              <a:rPr lang="en-US" dirty="0"/>
              <a:t>This is cutting-edge research here – if you need to include controls, there is a “right” way to do that that is “fully saturated” with the controls included nonparametrically in both the first and second stage (which has its own tradeoff: many instrument bias). This isn’t done commonly in practice! May help to know about this and show robustness to both options. </a:t>
            </a:r>
          </a:p>
        </p:txBody>
      </p:sp>
      <p:sp>
        <p:nvSpPr>
          <p:cNvPr id="4" name="Slide Number Placeholder 3">
            <a:extLst>
              <a:ext uri="{FF2B5EF4-FFF2-40B4-BE49-F238E27FC236}">
                <a16:creationId xmlns:a16="http://schemas.microsoft.com/office/drawing/2014/main" id="{662528F3-2174-4B21-60E2-327E47924EED}"/>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941457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Come from Felton and Stewart (they call IV “fragile” – I don’t like that, it’s just kind of a “you get what you put into it” kind of thing – we’re doing QE variation with observational data, so there are limitations. Just need to be aware of them and report them honestly)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6998384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Examples: can’t control for changes in employment post Hurricane Katrina (downstream outcome; we’ll talk about this one a lot in the course). Coarsened treatments are another example – if you have an IV that changes how people behave in Toronto but not North York, but then you only observe data for the whole GTA, this won’t work</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3490411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other slides after this for “extra</a:t>
            </a:r>
            <a:r>
              <a:rPr lang="en-US">
                <a:ea typeface="Calibri"/>
                <a:cs typeface="Calibri"/>
              </a:rPr>
              <a:t>” material, cover only if you have time.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81</a:t>
            </a:fld>
            <a:endParaRPr lang="en-US"/>
          </a:p>
        </p:txBody>
      </p:sp>
    </p:spTree>
    <p:extLst>
      <p:ext uri="{BB962C8B-B14F-4D97-AF65-F5344CB8AC3E}">
        <p14:creationId xmlns:p14="http://schemas.microsoft.com/office/powerpoint/2010/main" val="2466642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Everyone should be following Khoa (</a:t>
            </a:r>
            <a:r>
              <a:rPr lang="en-US" dirty="0" err="1">
                <a:cs typeface="Calibri"/>
              </a:rPr>
              <a:t>Kwaa</a:t>
            </a:r>
            <a:r>
              <a:rPr lang="en-US" dirty="0">
                <a:cs typeface="Calibri"/>
              </a:rPr>
              <a:t>). If everything goes perfectly, IV is “approximately” unbiased – the biggest problem comes from weak instruments.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268514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Cover this if you have time. Results from a Monte Carlo survey (sorry for gross blue background). Suppose we have 20 IVS but only one is useful. If true coefficient is 1, these are bias of different approaches (note you’re better off just using the one true coefficient!)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41417540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Cover this if you have time. From Felton and Stewart (2022). One not on here: always use packages to get standard errors right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2628968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Skipping over 3 because I don’t believe it (it says to assume the most conservative SE and report multiple </a:t>
            </a:r>
            <a:r>
              <a:rPr lang="en-US" dirty="0" err="1">
                <a:ea typeface="Calibri"/>
                <a:cs typeface="Calibri"/>
              </a:rPr>
              <a:t>Ses</a:t>
            </a:r>
            <a:r>
              <a:rPr lang="en-US" dirty="0">
                <a:ea typeface="Calibri"/>
                <a:cs typeface="Calibri"/>
              </a:rPr>
              <a:t> – I think you should pick your choice theoretically and use that one)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0412665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Kind of a standard IV paper, good clinical journal style to read and mimic</a:t>
            </a:r>
          </a:p>
        </p:txBody>
      </p:sp>
      <p:sp>
        <p:nvSpPr>
          <p:cNvPr id="4" name="Slide Number Placeholder 3"/>
          <p:cNvSpPr>
            <a:spLocks noGrp="1"/>
          </p:cNvSpPr>
          <p:nvPr>
            <p:ph type="sldNum" sz="quarter" idx="5"/>
          </p:nvPr>
        </p:nvSpPr>
        <p:spPr/>
        <p:txBody>
          <a:bodyPr/>
          <a:lstStyle/>
          <a:p>
            <a:fld id="{3298C5B2-5D6B-2949-9D6C-64FEDA8AB56A}" type="slidenum">
              <a:rPr lang="en-US" smtClean="0"/>
              <a:t>86</a:t>
            </a:fld>
            <a:endParaRPr lang="en-US"/>
          </a:p>
        </p:txBody>
      </p:sp>
    </p:spTree>
    <p:extLst>
      <p:ext uri="{BB962C8B-B14F-4D97-AF65-F5344CB8AC3E}">
        <p14:creationId xmlns:p14="http://schemas.microsoft.com/office/powerpoint/2010/main" val="1427207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look how long it took this paper to publish! Okay, so what’s the open back door? What’s the DAG here? What is the “natural experiment” they are exploiting? We’ll talk about why this works (maybe). Start with outcome variable (2), then exposure (bundled payment/use of drugs), then IV (altitude + post-bundle indicator). What endogeneity are they dealing with (strategic decision-making on the part of the doctors).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2304248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87</a:t>
            </a:fld>
            <a:endParaRPr lang="en-US"/>
          </a:p>
        </p:txBody>
      </p:sp>
    </p:spTree>
    <p:extLst>
      <p:ext uri="{BB962C8B-B14F-4D97-AF65-F5344CB8AC3E}">
        <p14:creationId xmlns:p14="http://schemas.microsoft.com/office/powerpoint/2010/main" val="2032646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93528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10/27/2025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10/27/2025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www.nejm.org/doi/full/10.1056/NEJMsa1212321" TargetMode="External"/><Relationship Id="rId4" Type="http://schemas.openxmlformats.org/officeDocument/2006/relationships/hyperlink" Target="https://academic.oup.com/qje/article/127/3/1057/1923446"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sciencedirect.com/science/article/pii/S016762961930763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nber.org/system/files/working_papers/w24440/w24440.pdf"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nber.org/system/files/working_papers/t0284/t0284.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hyperlink" Target="https://r.search.yahoo.com/_ylt=AwrEeBwgMNBi6wQAYw0XFwx.;_ylu=Y29sbwNiZjEEcG9zAzMEdnRpZAMEc2VjA3Ny/RV=2/RE=1657839776/RO=10/RU=https%3a%2f%2fwww.livescience.com%2fblood-type-coronavirus-respiratory-antigens.html/RK=2/RS=QPtOWF_jp31XZCSxEvmq6aXONLE-" TargetMode="External"/><Relationship Id="rId4" Type="http://schemas.openxmlformats.org/officeDocument/2006/relationships/hyperlink" Target="https://www.nber.org/system/files/working_papers/t0284/t0284.pdf"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Quantitative </a:t>
            </a:r>
            <a:r>
              <a:rPr lang="en-US"/>
              <a:t>HSR I</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7: Endogeneity &amp; Instrumental Variables</a:t>
            </a:r>
          </a:p>
          <a:p>
            <a:r>
              <a:rPr lang="en-US" sz="2400" dirty="0"/>
              <a:t>October 27,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60197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p:txBody>
      </p:sp>
      <p:pic>
        <p:nvPicPr>
          <p:cNvPr id="6" name="Picture 5">
            <a:extLst>
              <a:ext uri="{FF2B5EF4-FFF2-40B4-BE49-F238E27FC236}">
                <a16:creationId xmlns:a16="http://schemas.microsoft.com/office/drawing/2014/main" id="{6259392A-FA18-AD29-4DF5-5B39A1C2CFF1}"/>
              </a:ext>
            </a:extLst>
          </p:cNvPr>
          <p:cNvPicPr>
            <a:picLocks noChangeAspect="1"/>
          </p:cNvPicPr>
          <p:nvPr/>
        </p:nvPicPr>
        <p:blipFill>
          <a:blip r:embed="rId3"/>
          <a:stretch>
            <a:fillRect/>
          </a:stretch>
        </p:blipFill>
        <p:spPr>
          <a:xfrm>
            <a:off x="6885994" y="132890"/>
            <a:ext cx="4163006" cy="6592220"/>
          </a:xfrm>
          <a:prstGeom prst="rect">
            <a:avLst/>
          </a:prstGeom>
        </p:spPr>
      </p:pic>
    </p:spTree>
    <p:extLst>
      <p:ext uri="{BB962C8B-B14F-4D97-AF65-F5344CB8AC3E}">
        <p14:creationId xmlns:p14="http://schemas.microsoft.com/office/powerpoint/2010/main" val="397879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a:p>
            <a:r>
              <a:rPr lang="en-US" sz="2400" dirty="0">
                <a:cs typeface="Times New Roman" panose="02020603050405020304" pitchFamily="18" charset="0"/>
              </a:rPr>
              <a:t>Reform bundled Medicare payments for dialysis sessions and injectable drugs</a:t>
            </a:r>
          </a:p>
        </p:txBody>
      </p:sp>
      <p:pic>
        <p:nvPicPr>
          <p:cNvPr id="5" name="Picture 4">
            <a:extLst>
              <a:ext uri="{FF2B5EF4-FFF2-40B4-BE49-F238E27FC236}">
                <a16:creationId xmlns:a16="http://schemas.microsoft.com/office/drawing/2014/main" id="{7F0A4B0A-882E-160D-7BA7-CE02416B116A}"/>
              </a:ext>
            </a:extLst>
          </p:cNvPr>
          <p:cNvPicPr>
            <a:picLocks noChangeAspect="1"/>
          </p:cNvPicPr>
          <p:nvPr/>
        </p:nvPicPr>
        <p:blipFill>
          <a:blip r:embed="rId3"/>
          <a:stretch>
            <a:fillRect/>
          </a:stretch>
        </p:blipFill>
        <p:spPr>
          <a:xfrm>
            <a:off x="2590800" y="2887876"/>
            <a:ext cx="8478667" cy="3945046"/>
          </a:xfrm>
          <a:prstGeom prst="rect">
            <a:avLst/>
          </a:prstGeom>
        </p:spPr>
      </p:pic>
    </p:spTree>
    <p:extLst>
      <p:ext uri="{BB962C8B-B14F-4D97-AF65-F5344CB8AC3E}">
        <p14:creationId xmlns:p14="http://schemas.microsoft.com/office/powerpoint/2010/main" val="1992981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DA09A8D3-BF3A-DB1C-DA46-CC2A0C0D7C0F}"/>
              </a:ext>
            </a:extLst>
          </p:cNvPr>
          <p:cNvPicPr>
            <a:picLocks noChangeAspect="1"/>
          </p:cNvPicPr>
          <p:nvPr/>
        </p:nvPicPr>
        <p:blipFill>
          <a:blip r:embed="rId3"/>
          <a:stretch>
            <a:fillRect/>
          </a:stretch>
        </p:blipFill>
        <p:spPr>
          <a:xfrm>
            <a:off x="1600200" y="838200"/>
            <a:ext cx="8087854" cy="5906324"/>
          </a:xfrm>
          <a:prstGeom prst="rect">
            <a:avLst/>
          </a:prstGeom>
        </p:spPr>
      </p:pic>
    </p:spTree>
    <p:extLst>
      <p:ext uri="{BB962C8B-B14F-4D97-AF65-F5344CB8AC3E}">
        <p14:creationId xmlns:p14="http://schemas.microsoft.com/office/powerpoint/2010/main" val="128369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81E947F-0495-B10C-549A-29BB35FA290D}"/>
              </a:ext>
            </a:extLst>
          </p:cNvPr>
          <p:cNvPicPr>
            <a:picLocks noGrp="1" noChangeAspect="1"/>
          </p:cNvPicPr>
          <p:nvPr>
            <p:ph idx="1"/>
          </p:nvPr>
        </p:nvPicPr>
        <p:blipFill>
          <a:blip r:embed="rId3"/>
          <a:stretch>
            <a:fillRect/>
          </a:stretch>
        </p:blipFill>
        <p:spPr>
          <a:xfrm>
            <a:off x="381000" y="962232"/>
            <a:ext cx="10668000" cy="4025007"/>
          </a:xfrm>
        </p:spPr>
      </p:pic>
      <p:sp>
        <p:nvSpPr>
          <p:cNvPr id="7" name="TextBox 6">
            <a:extLst>
              <a:ext uri="{FF2B5EF4-FFF2-40B4-BE49-F238E27FC236}">
                <a16:creationId xmlns:a16="http://schemas.microsoft.com/office/drawing/2014/main" id="{B3146A89-D76F-D8D7-ADF0-C09E6A21778E}"/>
              </a:ext>
            </a:extLst>
          </p:cNvPr>
          <p:cNvSpPr txBox="1"/>
          <p:nvPr/>
        </p:nvSpPr>
        <p:spPr>
          <a:xfrm>
            <a:off x="381000" y="5257800"/>
            <a:ext cx="10330007" cy="492443"/>
          </a:xfrm>
          <a:prstGeom prst="rect">
            <a:avLst/>
          </a:prstGeom>
          <a:solidFill>
            <a:schemeClr val="accent2"/>
          </a:solidFill>
        </p:spPr>
        <p:txBody>
          <a:bodyPr wrap="none" rtlCol="0">
            <a:spAutoFit/>
          </a:bodyPr>
          <a:lstStyle/>
          <a:p>
            <a:r>
              <a:rPr lang="en-US" sz="2600" dirty="0">
                <a:latin typeface="Aptos" panose="020B0004020202020204" pitchFamily="34" charset="0"/>
              </a:rPr>
              <a:t>But what if EPO doses are </a:t>
            </a:r>
            <a:r>
              <a:rPr lang="en-US" sz="2600" b="1" dirty="0">
                <a:latin typeface="Aptos" panose="020B0004020202020204" pitchFamily="34" charset="0"/>
              </a:rPr>
              <a:t>endogenously</a:t>
            </a:r>
            <a:r>
              <a:rPr lang="en-US" sz="2600" dirty="0">
                <a:latin typeface="Aptos" panose="020B0004020202020204" pitchFamily="34" charset="0"/>
              </a:rPr>
              <a:t> chosen by facilities/patients?</a:t>
            </a:r>
          </a:p>
        </p:txBody>
      </p:sp>
    </p:spTree>
    <p:extLst>
      <p:ext uri="{BB962C8B-B14F-4D97-AF65-F5344CB8AC3E}">
        <p14:creationId xmlns:p14="http://schemas.microsoft.com/office/powerpoint/2010/main" val="39632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Endogeneity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887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6" name="Content Placeholder 13">
            <a:extLst>
              <a:ext uri="{FF2B5EF4-FFF2-40B4-BE49-F238E27FC236}">
                <a16:creationId xmlns:a16="http://schemas.microsoft.com/office/drawing/2014/main" id="{AC5B06F1-E350-876C-788C-56FF12253C51}"/>
              </a:ext>
            </a:extLst>
          </p:cNvPr>
          <p:cNvPicPr>
            <a:picLocks noChangeAspect="1"/>
          </p:cNvPicPr>
          <p:nvPr/>
        </p:nvPicPr>
        <p:blipFill>
          <a:blip r:embed="rId3"/>
          <a:stretch>
            <a:fillRect/>
          </a:stretch>
        </p:blipFill>
        <p:spPr>
          <a:xfrm>
            <a:off x="1618886" y="1143000"/>
            <a:ext cx="8954227" cy="2019464"/>
          </a:xfrm>
          <a:prstGeom prst="rect">
            <a:avLst/>
          </a:prstGeom>
        </p:spPr>
      </p:pic>
    </p:spTree>
    <p:extLst>
      <p:ext uri="{BB962C8B-B14F-4D97-AF65-F5344CB8AC3E}">
        <p14:creationId xmlns:p14="http://schemas.microsoft.com/office/powerpoint/2010/main" val="278522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0" indent="0">
              <a:buNone/>
            </a:pPr>
            <a:endParaRPr lang="en-US" sz="2400" dirty="0">
              <a:cs typeface="Times New Roman" panose="02020603050405020304" pitchFamily="18" charset="0"/>
            </a:endParaRPr>
          </a:p>
        </p:txBody>
      </p:sp>
      <p:pic>
        <p:nvPicPr>
          <p:cNvPr id="5" name="Content Placeholder 4">
            <a:extLst>
              <a:ext uri="{FF2B5EF4-FFF2-40B4-BE49-F238E27FC236}">
                <a16:creationId xmlns:a16="http://schemas.microsoft.com/office/drawing/2014/main" id="{DFEADC53-BB88-BBCE-B7A3-A4C3B36ADCF3}"/>
              </a:ext>
            </a:extLst>
          </p:cNvPr>
          <p:cNvPicPr>
            <a:picLocks noChangeAspect="1"/>
          </p:cNvPicPr>
          <p:nvPr/>
        </p:nvPicPr>
        <p:blipFill rotWithShape="1">
          <a:blip r:embed="rId3"/>
          <a:srcRect l="6036" t="6484" r="9837" b="5811"/>
          <a:stretch/>
        </p:blipFill>
        <p:spPr>
          <a:xfrm>
            <a:off x="2400300" y="1066801"/>
            <a:ext cx="6858000" cy="5641259"/>
          </a:xfrm>
          <a:prstGeom prst="rect">
            <a:avLst/>
          </a:prstGeom>
        </p:spPr>
      </p:pic>
    </p:spTree>
    <p:extLst>
      <p:ext uri="{BB962C8B-B14F-4D97-AF65-F5344CB8AC3E}">
        <p14:creationId xmlns:p14="http://schemas.microsoft.com/office/powerpoint/2010/main" val="8216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spTree>
    <p:extLst>
      <p:ext uri="{BB962C8B-B14F-4D97-AF65-F5344CB8AC3E}">
        <p14:creationId xmlns:p14="http://schemas.microsoft.com/office/powerpoint/2010/main" val="16680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pic>
        <p:nvPicPr>
          <p:cNvPr id="4" name="Picture 3">
            <a:extLst>
              <a:ext uri="{FF2B5EF4-FFF2-40B4-BE49-F238E27FC236}">
                <a16:creationId xmlns:a16="http://schemas.microsoft.com/office/drawing/2014/main" id="{91027A54-E71C-E411-61EC-3B873720523F}"/>
              </a:ext>
            </a:extLst>
          </p:cNvPr>
          <p:cNvPicPr>
            <a:picLocks noChangeAspect="1"/>
          </p:cNvPicPr>
          <p:nvPr/>
        </p:nvPicPr>
        <p:blipFill>
          <a:blip r:embed="rId4"/>
          <a:stretch>
            <a:fillRect/>
          </a:stretch>
        </p:blipFill>
        <p:spPr>
          <a:xfrm>
            <a:off x="5791200" y="1447800"/>
            <a:ext cx="5486400" cy="3556861"/>
          </a:xfrm>
          <a:prstGeom prst="rect">
            <a:avLst/>
          </a:prstGeom>
        </p:spPr>
      </p:pic>
    </p:spTree>
    <p:extLst>
      <p:ext uri="{BB962C8B-B14F-4D97-AF65-F5344CB8AC3E}">
        <p14:creationId xmlns:p14="http://schemas.microsoft.com/office/powerpoint/2010/main" val="60909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68634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AAF6-3093-4117-61D8-987A94BFEB70}"/>
              </a:ext>
            </a:extLst>
          </p:cNvPr>
          <p:cNvSpPr>
            <a:spLocks noGrp="1"/>
          </p:cNvSpPr>
          <p:nvPr>
            <p:ph type="title"/>
          </p:nvPr>
        </p:nvSpPr>
        <p:spPr>
          <a:xfrm>
            <a:off x="381000" y="365760"/>
            <a:ext cx="10573512" cy="1325562"/>
          </a:xfrm>
        </p:spPr>
        <p:txBody>
          <a:bodyPr/>
          <a:lstStyle/>
          <a:p>
            <a:r>
              <a:rPr lang="en-US" dirty="0"/>
              <a:t>Notes on Assignment 2: Interaction Terms</a:t>
            </a:r>
          </a:p>
        </p:txBody>
      </p:sp>
      <p:graphicFrame>
        <p:nvGraphicFramePr>
          <p:cNvPr id="4" name="Content Placeholder 3">
            <a:extLst>
              <a:ext uri="{FF2B5EF4-FFF2-40B4-BE49-F238E27FC236}">
                <a16:creationId xmlns:a16="http://schemas.microsoft.com/office/drawing/2014/main" id="{1F90FC4F-F814-71CA-FEF7-8B59A1D9BC07}"/>
              </a:ext>
            </a:extLst>
          </p:cNvPr>
          <p:cNvGraphicFramePr>
            <a:graphicFrameLocks noGrp="1"/>
          </p:cNvGraphicFramePr>
          <p:nvPr>
            <p:ph idx="1"/>
            <p:extLst>
              <p:ext uri="{D42A27DB-BD31-4B8C-83A1-F6EECF244321}">
                <p14:modId xmlns:p14="http://schemas.microsoft.com/office/powerpoint/2010/main" val="120277507"/>
              </p:ext>
            </p:extLst>
          </p:nvPr>
        </p:nvGraphicFramePr>
        <p:xfrm>
          <a:off x="685800" y="1828800"/>
          <a:ext cx="9982200" cy="2286000"/>
        </p:xfrm>
        <a:graphic>
          <a:graphicData uri="http://schemas.openxmlformats.org/drawingml/2006/table">
            <a:tbl>
              <a:tblPr firstRow="1" bandRow="1">
                <a:tableStyleId>{5C22544A-7EE6-4342-B048-85BDC9FD1C3A}</a:tableStyleId>
              </a:tblPr>
              <a:tblGrid>
                <a:gridCol w="2495550">
                  <a:extLst>
                    <a:ext uri="{9D8B030D-6E8A-4147-A177-3AD203B41FA5}">
                      <a16:colId xmlns:a16="http://schemas.microsoft.com/office/drawing/2014/main" val="1103336133"/>
                    </a:ext>
                  </a:extLst>
                </a:gridCol>
                <a:gridCol w="2495550">
                  <a:extLst>
                    <a:ext uri="{9D8B030D-6E8A-4147-A177-3AD203B41FA5}">
                      <a16:colId xmlns:a16="http://schemas.microsoft.com/office/drawing/2014/main" val="2278970500"/>
                    </a:ext>
                  </a:extLst>
                </a:gridCol>
                <a:gridCol w="2495550">
                  <a:extLst>
                    <a:ext uri="{9D8B030D-6E8A-4147-A177-3AD203B41FA5}">
                      <a16:colId xmlns:a16="http://schemas.microsoft.com/office/drawing/2014/main" val="3479526556"/>
                    </a:ext>
                  </a:extLst>
                </a:gridCol>
                <a:gridCol w="2495550">
                  <a:extLst>
                    <a:ext uri="{9D8B030D-6E8A-4147-A177-3AD203B41FA5}">
                      <a16:colId xmlns:a16="http://schemas.microsoft.com/office/drawing/2014/main" val="3388218290"/>
                    </a:ext>
                  </a:extLst>
                </a:gridCol>
              </a:tblGrid>
              <a:tr h="476250">
                <a:tc>
                  <a:txBody>
                    <a:bodyPr/>
                    <a:lstStyle/>
                    <a:p>
                      <a:endParaRPr lang="en-US" sz="2400" dirty="0"/>
                    </a:p>
                  </a:txBody>
                  <a:tcPr/>
                </a:tc>
                <a:tc>
                  <a:txBody>
                    <a:bodyPr/>
                    <a:lstStyle/>
                    <a:p>
                      <a:r>
                        <a:rPr lang="en-US" sz="2400" dirty="0"/>
                        <a:t>Group 1</a:t>
                      </a:r>
                    </a:p>
                  </a:txBody>
                  <a:tcPr/>
                </a:tc>
                <a:tc>
                  <a:txBody>
                    <a:bodyPr/>
                    <a:lstStyle/>
                    <a:p>
                      <a:r>
                        <a:rPr lang="en-US" sz="2400" dirty="0"/>
                        <a:t>Group 2</a:t>
                      </a:r>
                    </a:p>
                  </a:txBody>
                  <a:tcPr/>
                </a:tc>
                <a:tc>
                  <a:txBody>
                    <a:bodyPr/>
                    <a:lstStyle/>
                    <a:p>
                      <a:r>
                        <a:rPr lang="en-US" sz="2400" dirty="0"/>
                        <a:t>Group 3</a:t>
                      </a:r>
                    </a:p>
                  </a:txBody>
                  <a:tcPr/>
                </a:tc>
                <a:extLst>
                  <a:ext uri="{0D108BD9-81ED-4DB2-BD59-A6C34878D82A}">
                    <a16:rowId xmlns:a16="http://schemas.microsoft.com/office/drawing/2014/main" val="1402078208"/>
                  </a:ext>
                </a:extLst>
              </a:tr>
              <a:tr h="476250">
                <a:tc>
                  <a:txBody>
                    <a:bodyPr/>
                    <a:lstStyle/>
                    <a:p>
                      <a:r>
                        <a:rPr lang="en-US" sz="2400" dirty="0"/>
                        <a:t>Sleep</a:t>
                      </a:r>
                    </a:p>
                  </a:txBody>
                  <a:tcPr/>
                </a:tc>
                <a:tc>
                  <a:txBody>
                    <a:bodyPr/>
                    <a:lstStyle/>
                    <a:p>
                      <a:r>
                        <a:rPr lang="en-US" sz="2400" dirty="0"/>
                        <a:t>-0.08***</a:t>
                      </a:r>
                    </a:p>
                  </a:txBody>
                  <a:tcPr/>
                </a:tc>
                <a:tc>
                  <a:txBody>
                    <a:bodyPr/>
                    <a:lstStyle/>
                    <a:p>
                      <a:r>
                        <a:rPr lang="en-US" sz="2400" dirty="0"/>
                        <a:t>-0.08*</a:t>
                      </a:r>
                    </a:p>
                  </a:txBody>
                  <a:tcPr/>
                </a:tc>
                <a:tc>
                  <a:txBody>
                    <a:bodyPr/>
                    <a:lstStyle/>
                    <a:p>
                      <a:r>
                        <a:rPr lang="en-US" sz="2400" dirty="0"/>
                        <a:t>-0.06*</a:t>
                      </a:r>
                    </a:p>
                  </a:txBody>
                  <a:tcPr/>
                </a:tc>
                <a:extLst>
                  <a:ext uri="{0D108BD9-81ED-4DB2-BD59-A6C34878D82A}">
                    <a16:rowId xmlns:a16="http://schemas.microsoft.com/office/drawing/2014/main" val="2279348322"/>
                  </a:ext>
                </a:extLst>
              </a:tr>
              <a:tr h="476250">
                <a:tc>
                  <a:txBody>
                    <a:bodyPr/>
                    <a:lstStyle/>
                    <a:p>
                      <a:r>
                        <a:rPr lang="en-US" sz="2400" dirty="0"/>
                        <a:t>High Income</a:t>
                      </a:r>
                    </a:p>
                  </a:txBody>
                  <a:tcPr/>
                </a:tc>
                <a:tc>
                  <a:txBody>
                    <a:bodyPr/>
                    <a:lstStyle/>
                    <a:p>
                      <a:r>
                        <a:rPr lang="en-US" sz="2400" dirty="0"/>
                        <a:t>-1.2***</a:t>
                      </a:r>
                    </a:p>
                  </a:txBody>
                  <a:tcPr/>
                </a:tc>
                <a:tc>
                  <a:txBody>
                    <a:bodyPr/>
                    <a:lstStyle/>
                    <a:p>
                      <a:r>
                        <a:rPr lang="en-US" sz="2400" dirty="0"/>
                        <a:t>-1.1**</a:t>
                      </a:r>
                    </a:p>
                  </a:txBody>
                  <a:tcPr/>
                </a:tc>
                <a:tc>
                  <a:txBody>
                    <a:bodyPr/>
                    <a:lstStyle/>
                    <a:p>
                      <a:r>
                        <a:rPr lang="en-US" sz="2400" dirty="0"/>
                        <a:t>-0.98***</a:t>
                      </a:r>
                    </a:p>
                  </a:txBody>
                  <a:tcPr/>
                </a:tc>
                <a:extLst>
                  <a:ext uri="{0D108BD9-81ED-4DB2-BD59-A6C34878D82A}">
                    <a16:rowId xmlns:a16="http://schemas.microsoft.com/office/drawing/2014/main" val="2150803229"/>
                  </a:ext>
                </a:extLst>
              </a:tr>
              <a:tr h="857250">
                <a:tc>
                  <a:txBody>
                    <a:bodyPr/>
                    <a:lstStyle/>
                    <a:p>
                      <a:r>
                        <a:rPr lang="en-US" sz="2400" dirty="0"/>
                        <a:t>Sleep * High Income</a:t>
                      </a:r>
                    </a:p>
                  </a:txBody>
                  <a:tcPr/>
                </a:tc>
                <a:tc>
                  <a:txBody>
                    <a:bodyPr/>
                    <a:lstStyle/>
                    <a:p>
                      <a:r>
                        <a:rPr lang="en-US" sz="2400" dirty="0"/>
                        <a:t>0.18***</a:t>
                      </a:r>
                    </a:p>
                  </a:txBody>
                  <a:tcPr/>
                </a:tc>
                <a:tc>
                  <a:txBody>
                    <a:bodyPr/>
                    <a:lstStyle/>
                    <a:p>
                      <a:r>
                        <a:rPr lang="en-US" sz="2400" dirty="0"/>
                        <a:t>0.16**</a:t>
                      </a:r>
                    </a:p>
                  </a:txBody>
                  <a:tcPr/>
                </a:tc>
                <a:tc>
                  <a:txBody>
                    <a:bodyPr/>
                    <a:lstStyle/>
                    <a:p>
                      <a:r>
                        <a:rPr lang="en-US" sz="2400" dirty="0"/>
                        <a:t>0.17***</a:t>
                      </a:r>
                    </a:p>
                  </a:txBody>
                  <a:tcPr/>
                </a:tc>
                <a:extLst>
                  <a:ext uri="{0D108BD9-81ED-4DB2-BD59-A6C34878D82A}">
                    <a16:rowId xmlns:a16="http://schemas.microsoft.com/office/drawing/2014/main" val="334017513"/>
                  </a:ext>
                </a:extLst>
              </a:tr>
            </a:tbl>
          </a:graphicData>
        </a:graphic>
      </p:graphicFrame>
    </p:spTree>
    <p:extLst>
      <p:ext uri="{BB962C8B-B14F-4D97-AF65-F5344CB8AC3E}">
        <p14:creationId xmlns:p14="http://schemas.microsoft.com/office/powerpoint/2010/main" val="332387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dirty="0">
                    <a:cs typeface="Times New Roman" panose="02020603050405020304" pitchFamily="18" charset="0"/>
                  </a:rPr>
                  <a:t>Joint decision-making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16336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Example: Age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Age is correlated with both waiting time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r>
                      <a:rPr lang="en-US" sz="2400" b="0" i="1" smtClean="0">
                        <a:latin typeface="Cambria Math" panose="02040503050406030204" pitchFamily="18" charset="0"/>
                        <a:cs typeface="Times New Roman" panose="02020603050405020304" pitchFamily="18" charset="0"/>
                      </a:rPr>
                      <m:t>)</m:t>
                    </m:r>
                  </m:oMath>
                </a14:m>
                <a:r>
                  <a:rPr lang="en-US" sz="2400" i="1" dirty="0">
                    <a:cs typeface="Times New Roman" panose="02020603050405020304" pitchFamily="18" charset="0"/>
                  </a:rPr>
                  <a:t> and </a:t>
                </a:r>
                <a:r>
                  <a:rPr lang="en-US" sz="2400" dirty="0">
                    <a:cs typeface="Times New Roman" panose="02020603050405020304" pitchFamily="18" charset="0"/>
                  </a:rPr>
                  <a:t>outcome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impacted by both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Age</a:t>
                </a:r>
              </a:p>
              <a:p>
                <a:pPr lvl="1"/>
                <a:r>
                  <a:rPr lang="en-US" sz="2400" dirty="0">
                    <a:cs typeface="Times New Roman" panose="02020603050405020304" pitchFamily="18" charset="0"/>
                  </a:rPr>
                  <a:t>Without closing back door,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𝑊</m:t>
                            </m:r>
                          </m:sub>
                        </m:sSub>
                      </m:e>
                    </m:acc>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𝑊</m:t>
                        </m:r>
                      </m:sub>
                    </m:sSub>
                  </m:oMath>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2"/>
                <a:stretch>
                  <a:fillRect l="-409" t="-1305"/>
                </a:stretch>
              </a:blipFill>
            </p:spPr>
            <p:txBody>
              <a:bodyPr/>
              <a:lstStyle/>
              <a:p>
                <a:r>
                  <a:rPr lang="en-US">
                    <a:noFill/>
                  </a:rPr>
                  <a:t> </a:t>
                </a:r>
              </a:p>
            </p:txBody>
          </p:sp>
        </mc:Fallback>
      </mc:AlternateContent>
      <p:pic>
        <p:nvPicPr>
          <p:cNvPr id="4" name="Content Placeholder 7">
            <a:extLst>
              <a:ext uri="{FF2B5EF4-FFF2-40B4-BE49-F238E27FC236}">
                <a16:creationId xmlns:a16="http://schemas.microsoft.com/office/drawing/2014/main" id="{3563F26E-8A65-9588-F892-2562D4617D04}"/>
              </a:ext>
            </a:extLst>
          </p:cNvPr>
          <p:cNvPicPr>
            <a:picLocks noChangeAspect="1"/>
          </p:cNvPicPr>
          <p:nvPr/>
        </p:nvPicPr>
        <p:blipFill>
          <a:blip r:embed="rId3"/>
          <a:stretch>
            <a:fillRect/>
          </a:stretch>
        </p:blipFill>
        <p:spPr>
          <a:xfrm>
            <a:off x="4343400" y="2514600"/>
            <a:ext cx="6366833" cy="3915009"/>
          </a:xfrm>
          <a:prstGeom prst="rect">
            <a:avLst/>
          </a:prstGeom>
        </p:spPr>
      </p:pic>
    </p:spTree>
    <p:extLst>
      <p:ext uri="{BB962C8B-B14F-4D97-AF65-F5344CB8AC3E}">
        <p14:creationId xmlns:p14="http://schemas.microsoft.com/office/powerpoint/2010/main" val="361811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 Example: “Pickiness”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Other variables are harder to control for</a:t>
                </a:r>
              </a:p>
              <a:p>
                <a:r>
                  <a:rPr lang="en-US" sz="2400" dirty="0">
                    <a:cs typeface="Times New Roman" panose="02020603050405020304" pitchFamily="18" charset="0"/>
                  </a:rPr>
                  <a:t>How “picky” a patient is may increase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51A15469-8F98-535B-A338-87AE47674895}"/>
              </a:ext>
            </a:extLst>
          </p:cNvPr>
          <p:cNvPicPr>
            <a:picLocks noChangeAspect="1"/>
          </p:cNvPicPr>
          <p:nvPr/>
        </p:nvPicPr>
        <p:blipFill>
          <a:blip r:embed="rId4"/>
          <a:stretch>
            <a:fillRect/>
          </a:stretch>
        </p:blipFill>
        <p:spPr>
          <a:xfrm>
            <a:off x="4343400" y="2331075"/>
            <a:ext cx="6189592" cy="3888000"/>
          </a:xfrm>
          <a:prstGeom prst="rect">
            <a:avLst/>
          </a:prstGeom>
        </p:spPr>
      </p:pic>
    </p:spTree>
    <p:extLst>
      <p:ext uri="{BB962C8B-B14F-4D97-AF65-F5344CB8AC3E}">
        <p14:creationId xmlns:p14="http://schemas.microsoft.com/office/powerpoint/2010/main" val="255357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But we can avoid that through careful randomization</a:t>
            </a: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3"/>
          <a:stretch>
            <a:fillRect/>
          </a:stretch>
        </p:blipFill>
        <p:spPr>
          <a:xfrm>
            <a:off x="1524000" y="1905000"/>
            <a:ext cx="9144000" cy="2269395"/>
          </a:xfrm>
          <a:prstGeom prst="rect">
            <a:avLst/>
          </a:prstGeom>
        </p:spPr>
      </p:pic>
      <p:sp>
        <p:nvSpPr>
          <p:cNvPr id="4" name="Rectangle 3">
            <a:extLst>
              <a:ext uri="{FF2B5EF4-FFF2-40B4-BE49-F238E27FC236}">
                <a16:creationId xmlns:a16="http://schemas.microsoft.com/office/drawing/2014/main" id="{C20E0ADD-2662-E3D4-E1E7-03E4162577EC}"/>
              </a:ext>
            </a:extLst>
          </p:cNvPr>
          <p:cNvSpPr/>
          <p:nvPr/>
        </p:nvSpPr>
        <p:spPr>
          <a:xfrm>
            <a:off x="1676400" y="2133600"/>
            <a:ext cx="32766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836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What if we didn’t assign randomization? Can we </a:t>
            </a:r>
            <a:r>
              <a:rPr lang="en-US" sz="2400" b="1" dirty="0">
                <a:solidFill>
                  <a:schemeClr val="accent2">
                    <a:lumMod val="75000"/>
                  </a:schemeClr>
                </a:solidFill>
                <a:cs typeface="Times New Roman" panose="02020603050405020304" pitchFamily="18" charset="0"/>
              </a:rPr>
              <a:t>simulate it </a:t>
            </a:r>
            <a:r>
              <a:rPr lang="en-US" sz="2400" dirty="0">
                <a:cs typeface="Times New Roman" panose="02020603050405020304" pitchFamily="18" charset="0"/>
              </a:rPr>
              <a:t>somehow?</a:t>
            </a:r>
          </a:p>
          <a:p>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looks for real-world (quasi)-randomization</a:t>
            </a:r>
            <a:endParaRPr lang="en-US" sz="2400" b="1" dirty="0">
              <a:cs typeface="Times New Roman" panose="02020603050405020304" pitchFamily="18" charset="0"/>
            </a:endParaRP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2"/>
          <a:stretch>
            <a:fillRect/>
          </a:stretch>
        </p:blipFill>
        <p:spPr>
          <a:xfrm>
            <a:off x="1524000" y="1905000"/>
            <a:ext cx="9144000" cy="2269395"/>
          </a:xfrm>
          <a:prstGeom prst="rect">
            <a:avLst/>
          </a:prstGeom>
        </p:spPr>
      </p:pic>
    </p:spTree>
    <p:extLst>
      <p:ext uri="{BB962C8B-B14F-4D97-AF65-F5344CB8AC3E}">
        <p14:creationId xmlns:p14="http://schemas.microsoft.com/office/powerpoint/2010/main" val="31016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Note: (even perfect) randomization doesn’t absolve us of closing back doors!</a:t>
                </a:r>
              </a:p>
              <a:p>
                <a:r>
                  <a:rPr lang="en-US" sz="2400" dirty="0">
                    <a:cs typeface="Times New Roman" panose="02020603050405020304" pitchFamily="18" charset="0"/>
                  </a:rPr>
                  <a:t>But it does move the criterion from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𝑅𝑎𝑛𝑑𝑜𝑚𝑖𝑧𝑎𝑡𝑖𝑜𝑛</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usually easier to satisfy in practice</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066801"/>
                <a:ext cx="10210800" cy="5141388"/>
              </a:xfrm>
              <a:blipFill>
                <a:blip r:embed="rId3"/>
                <a:stretch>
                  <a:fillRect l="-478"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4"/>
          <a:stretch>
            <a:fillRect/>
          </a:stretch>
        </p:blipFill>
        <p:spPr>
          <a:xfrm>
            <a:off x="1524000" y="3902805"/>
            <a:ext cx="9144000" cy="2269395"/>
          </a:xfrm>
          <a:prstGeom prst="rect">
            <a:avLst/>
          </a:prstGeom>
        </p:spPr>
      </p:pic>
    </p:spTree>
    <p:extLst>
      <p:ext uri="{BB962C8B-B14F-4D97-AF65-F5344CB8AC3E}">
        <p14:creationId xmlns:p14="http://schemas.microsoft.com/office/powerpoint/2010/main" val="311085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Exploiting </a:t>
            </a:r>
            <a:br>
              <a:rPr lang="en-US" dirty="0"/>
            </a:br>
            <a:r>
              <a:rPr lang="en-US" dirty="0"/>
              <a:t>Quasi-Random Variation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713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 (as if </a:t>
                </a:r>
                <a:r>
                  <a:rPr lang="en-US" sz="2400" b="1" dirty="0">
                    <a:solidFill>
                      <a:schemeClr val="accent2">
                        <a:lumMod val="75000"/>
                      </a:schemeClr>
                    </a:solidFill>
                    <a:cs typeface="Times New Roman" panose="02020603050405020304" pitchFamily="18" charset="0"/>
                  </a:rPr>
                  <a:t>randomization is based on the instrument</a:t>
                </a:r>
                <a:r>
                  <a:rPr lang="en-US" sz="2400" dirty="0">
                    <a:cs typeface="Times New Roman" panose="02020603050405020304" pitchFamily="18" charset="0"/>
                  </a:rPr>
                  <a:t>)</a:t>
                </a:r>
              </a:p>
              <a:p>
                <a:pPr lvl="1"/>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Instrumental variable (IV) is </a:t>
                </a:r>
                <a:r>
                  <a:rPr lang="en-US" sz="2400" b="1" dirty="0">
                    <a:solidFill>
                      <a:schemeClr val="accent2">
                        <a:lumMod val="75000"/>
                      </a:schemeClr>
                    </a:solidFill>
                    <a:cs typeface="Times New Roman" panose="02020603050405020304" pitchFamily="18" charset="0"/>
                  </a:rPr>
                  <a:t>strongly correlated </a:t>
                </a:r>
                <a:r>
                  <a:rPr lang="en-US" sz="2400" dirty="0">
                    <a:cs typeface="Times New Roman" panose="02020603050405020304" pitchFamily="18" charset="0"/>
                  </a:rPr>
                  <a:t>with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the ultimate outcome (except through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other confounders</a:t>
                </a: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You can think about an IV like a </a:t>
                </a:r>
                <a:r>
                  <a:rPr lang="en-US" sz="2400" b="1" u="sng" dirty="0">
                    <a:cs typeface="Times New Roman" panose="02020603050405020304" pitchFamily="18" charset="0"/>
                  </a:rPr>
                  <a:t>random number generator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6872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1295400"/>
            <a:ext cx="10058400" cy="4488938"/>
          </a:xfrm>
        </p:spPr>
      </p:pic>
    </p:spTree>
    <p:extLst>
      <p:ext uri="{BB962C8B-B14F-4D97-AF65-F5344CB8AC3E}">
        <p14:creationId xmlns:p14="http://schemas.microsoft.com/office/powerpoint/2010/main" val="15422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66C7-29DD-D8A6-D5EB-6EB56E552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AC71A-A257-4031-2862-12346C8614CB}"/>
              </a:ext>
            </a:extLst>
          </p:cNvPr>
          <p:cNvSpPr>
            <a:spLocks noGrp="1"/>
          </p:cNvSpPr>
          <p:nvPr>
            <p:ph type="title"/>
          </p:nvPr>
        </p:nvSpPr>
        <p:spPr>
          <a:xfrm>
            <a:off x="381000" y="365760"/>
            <a:ext cx="10573512" cy="1325562"/>
          </a:xfrm>
        </p:spPr>
        <p:txBody>
          <a:bodyPr/>
          <a:lstStyle/>
          <a:p>
            <a:r>
              <a:rPr lang="en-US" dirty="0"/>
              <a:t>Notes on Assignment 2: Reverse Causality</a:t>
            </a:r>
          </a:p>
        </p:txBody>
      </p:sp>
      <p:sp>
        <p:nvSpPr>
          <p:cNvPr id="3" name="Content Placeholder 2">
            <a:extLst>
              <a:ext uri="{FF2B5EF4-FFF2-40B4-BE49-F238E27FC236}">
                <a16:creationId xmlns:a16="http://schemas.microsoft.com/office/drawing/2014/main" id="{4442BCDC-1052-A150-CF62-0DB9B6A1B6AD}"/>
              </a:ext>
            </a:extLst>
          </p:cNvPr>
          <p:cNvSpPr>
            <a:spLocks noGrp="1"/>
          </p:cNvSpPr>
          <p:nvPr>
            <p:ph idx="1"/>
          </p:nvPr>
        </p:nvSpPr>
        <p:spPr>
          <a:xfrm>
            <a:off x="533400" y="1828800"/>
            <a:ext cx="10421112" cy="4351337"/>
          </a:xfrm>
        </p:spPr>
        <p:txBody>
          <a:bodyPr>
            <a:normAutofit/>
          </a:bodyPr>
          <a:lstStyle/>
          <a:p>
            <a:r>
              <a:rPr lang="en-US" sz="2400" dirty="0"/>
              <a:t>How should we think about testing for reverse causality in cross-sectional designs? </a:t>
            </a:r>
          </a:p>
          <a:p>
            <a:r>
              <a:rPr lang="en-US" sz="2400" dirty="0"/>
              <a:t>What are the limitations of the DAG? </a:t>
            </a:r>
          </a:p>
          <a:p>
            <a:r>
              <a:rPr lang="en-US" sz="2400" dirty="0"/>
              <a:t>What are the potential implications of reverse causality on our estimates?</a:t>
            </a:r>
          </a:p>
          <a:p>
            <a:r>
              <a:rPr lang="en-US" sz="2400" dirty="0"/>
              <a:t>What did most of you do? </a:t>
            </a:r>
          </a:p>
        </p:txBody>
      </p:sp>
    </p:spTree>
    <p:extLst>
      <p:ext uri="{BB962C8B-B14F-4D97-AF65-F5344CB8AC3E}">
        <p14:creationId xmlns:p14="http://schemas.microsoft.com/office/powerpoint/2010/main" val="60971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EC42F-425B-CC4D-93AE-8D71AEB61B5C}"/>
              </a:ext>
            </a:extLst>
          </p:cNvPr>
          <p:cNvPicPr>
            <a:picLocks noGrp="1" noChangeAspect="1"/>
          </p:cNvPicPr>
          <p:nvPr>
            <p:ph idx="1"/>
          </p:nvPr>
        </p:nvPicPr>
        <p:blipFill rotWithShape="1">
          <a:blip r:embed="rId3"/>
          <a:srcRect l="1687" t="3955" r="2183"/>
          <a:stretch/>
        </p:blipFill>
        <p:spPr>
          <a:xfrm>
            <a:off x="197224" y="251011"/>
            <a:ext cx="11737700" cy="6364941"/>
          </a:xfrm>
        </p:spPr>
      </p:pic>
    </p:spTree>
    <p:extLst>
      <p:ext uri="{BB962C8B-B14F-4D97-AF65-F5344CB8AC3E}">
        <p14:creationId xmlns:p14="http://schemas.microsoft.com/office/powerpoint/2010/main" val="2458301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769557-D30B-5A45-9CBF-CE7DAF1230E4}"/>
              </a:ext>
            </a:extLst>
          </p:cNvPr>
          <p:cNvPicPr>
            <a:picLocks noGrp="1" noChangeAspect="1"/>
          </p:cNvPicPr>
          <p:nvPr>
            <p:ph idx="1"/>
          </p:nvPr>
        </p:nvPicPr>
        <p:blipFill>
          <a:blip r:embed="rId3"/>
          <a:stretch>
            <a:fillRect/>
          </a:stretch>
        </p:blipFill>
        <p:spPr>
          <a:xfrm>
            <a:off x="0" y="0"/>
            <a:ext cx="11814289" cy="6418416"/>
          </a:xfrm>
        </p:spPr>
      </p:pic>
    </p:spTree>
    <p:extLst>
      <p:ext uri="{BB962C8B-B14F-4D97-AF65-F5344CB8AC3E}">
        <p14:creationId xmlns:p14="http://schemas.microsoft.com/office/powerpoint/2010/main" val="199929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Transfusions and Waiting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Consider</a:t>
            </a:r>
            <a:r>
              <a:rPr lang="en-US" sz="2400" b="1" dirty="0">
                <a:cs typeface="Times New Roman" panose="02020603050405020304" pitchFamily="18" charset="0"/>
              </a:rPr>
              <a:t> </a:t>
            </a:r>
            <a:r>
              <a:rPr lang="en-US" sz="2400" b="1" u="sng" dirty="0">
                <a:solidFill>
                  <a:schemeClr val="accent2">
                    <a:lumMod val="75000"/>
                  </a:schemeClr>
                </a:solidFill>
                <a:cs typeface="Times New Roman" panose="02020603050405020304" pitchFamily="18" charset="0"/>
              </a:rPr>
              <a:t>blood type</a:t>
            </a:r>
            <a:r>
              <a:rPr lang="en-US" sz="2400" b="1" dirty="0">
                <a:cs typeface="Times New Roman" panose="02020603050405020304" pitchFamily="18" charset="0"/>
              </a:rPr>
              <a:t> </a:t>
            </a:r>
            <a:r>
              <a:rPr lang="en-US" sz="2400" dirty="0">
                <a:cs typeface="Times New Roman" panose="02020603050405020304" pitchFamily="18" charset="0"/>
              </a:rPr>
              <a:t>as a potential IV for waiting time</a:t>
            </a:r>
            <a:endParaRPr lang="en-US" sz="2400" b="1" u="sng" dirty="0">
              <a:cs typeface="Times New Roman" panose="02020603050405020304" pitchFamily="18" charset="0"/>
            </a:endParaRPr>
          </a:p>
        </p:txBody>
      </p:sp>
      <p:pic>
        <p:nvPicPr>
          <p:cNvPr id="5" name="Picture 4">
            <a:extLst>
              <a:ext uri="{FF2B5EF4-FFF2-40B4-BE49-F238E27FC236}">
                <a16:creationId xmlns:a16="http://schemas.microsoft.com/office/drawing/2014/main" id="{67BA3DE8-D5B6-C8E3-3D9E-EF2F345104DF}"/>
              </a:ext>
            </a:extLst>
          </p:cNvPr>
          <p:cNvPicPr>
            <a:picLocks noChangeAspect="1"/>
          </p:cNvPicPr>
          <p:nvPr/>
        </p:nvPicPr>
        <p:blipFill>
          <a:blip r:embed="rId3"/>
          <a:stretch>
            <a:fillRect/>
          </a:stretch>
        </p:blipFill>
        <p:spPr>
          <a:xfrm>
            <a:off x="1334814" y="1489521"/>
            <a:ext cx="9144000" cy="5031087"/>
          </a:xfrm>
          <a:prstGeom prst="rect">
            <a:avLst/>
          </a:prstGeom>
        </p:spPr>
      </p:pic>
    </p:spTree>
    <p:extLst>
      <p:ext uri="{BB962C8B-B14F-4D97-AF65-F5344CB8AC3E}">
        <p14:creationId xmlns:p14="http://schemas.microsoft.com/office/powerpoint/2010/main" val="160303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Instrumental Variables: Relevance</a:t>
            </a:r>
          </a:p>
        </p:txBody>
      </p:sp>
      <p:sp>
        <p:nvSpPr>
          <p:cNvPr id="18" name="Rectangle 17">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ECA2B565-D278-76A8-1438-4DE03E411B42}"/>
              </a:ext>
            </a:extLst>
          </p:cNvPr>
          <p:cNvPicPr>
            <a:picLocks noGrp="1" noChangeAspect="1"/>
          </p:cNvPicPr>
          <p:nvPr>
            <p:ph idx="1"/>
          </p:nvPr>
        </p:nvPicPr>
        <p:blipFill>
          <a:blip r:embed="rId3"/>
          <a:stretch>
            <a:fillRect/>
          </a:stretch>
        </p:blipFill>
        <p:spPr>
          <a:xfrm>
            <a:off x="1097280" y="873624"/>
            <a:ext cx="9594723" cy="3358153"/>
          </a:xfrm>
          <a:prstGeom prst="rect">
            <a:avLst/>
          </a:prstGeom>
        </p:spPr>
      </p:pic>
      <p:sp>
        <p:nvSpPr>
          <p:cNvPr id="20" name="Rectangle 19">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61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Exclusion</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BF81D22-6C80-DF98-9ADF-C02D7D5CB072}"/>
              </a:ext>
            </a:extLst>
          </p:cNvPr>
          <p:cNvPicPr>
            <a:picLocks noGrp="1" noChangeAspect="1"/>
          </p:cNvPicPr>
          <p:nvPr>
            <p:ph idx="1"/>
          </p:nvPr>
        </p:nvPicPr>
        <p:blipFill>
          <a:blip r:embed="rId3"/>
          <a:stretch>
            <a:fillRect/>
          </a:stretch>
        </p:blipFill>
        <p:spPr>
          <a:xfrm>
            <a:off x="533399" y="685800"/>
            <a:ext cx="10592343" cy="3733800"/>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58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Exogeneity</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16AF9C5-29CB-1811-BC0D-8F552C9CD031}"/>
              </a:ext>
            </a:extLst>
          </p:cNvPr>
          <p:cNvPicPr>
            <a:picLocks noGrp="1" noChangeAspect="1"/>
          </p:cNvPicPr>
          <p:nvPr>
            <p:ph idx="1"/>
          </p:nvPr>
        </p:nvPicPr>
        <p:blipFill>
          <a:blip r:embed="rId3"/>
          <a:stretch>
            <a:fillRect/>
          </a:stretch>
        </p:blipFill>
        <p:spPr>
          <a:xfrm>
            <a:off x="1097280" y="921599"/>
            <a:ext cx="9594723" cy="3262203"/>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7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 in our Example?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4BD2813-8370-AAC8-BAEE-4049DD9B2D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0D4029E-6A69-7B48-149C-3831E097C8D4}"/>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3580915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00991-8135-1285-0599-0E123CC95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7C895-F154-56C8-6AEA-732E95095161}"/>
              </a:ext>
            </a:extLst>
          </p:cNvPr>
          <p:cNvSpPr>
            <a:spLocks noGrp="1"/>
          </p:cNvSpPr>
          <p:nvPr>
            <p:ph type="title"/>
          </p:nvPr>
        </p:nvSpPr>
        <p:spPr>
          <a:xfrm>
            <a:off x="609600" y="337392"/>
            <a:ext cx="10439400" cy="624840"/>
          </a:xfrm>
        </p:spPr>
        <p:txBody>
          <a:bodyPr>
            <a:noAutofit/>
          </a:bodyPr>
          <a:lstStyle/>
          <a:p>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0DC5A1-2049-1D68-8541-B9F0FE145B4E}"/>
              </a:ext>
            </a:extLst>
          </p:cNvPr>
          <p:cNvSpPr>
            <a:spLocks noGrp="1"/>
          </p:cNvSpPr>
          <p:nvPr>
            <p:ph idx="1"/>
          </p:nvPr>
        </p:nvSpPr>
        <p:spPr>
          <a:xfrm>
            <a:off x="609600" y="962232"/>
            <a:ext cx="10744200" cy="6200568"/>
          </a:xfrm>
        </p:spPr>
        <p:txBody>
          <a:bodyPr>
            <a:no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54151736-C752-79F8-B1AE-408EB7AEA1A9}"/>
              </a:ext>
            </a:extLst>
          </p:cNvPr>
          <p:cNvPicPr>
            <a:picLocks noChangeAspect="1"/>
          </p:cNvPicPr>
          <p:nvPr/>
        </p:nvPicPr>
        <p:blipFill>
          <a:blip r:embed="rId3"/>
          <a:stretch>
            <a:fillRect/>
          </a:stretch>
        </p:blipFill>
        <p:spPr>
          <a:xfrm>
            <a:off x="304800" y="152400"/>
            <a:ext cx="11248645" cy="5867400"/>
          </a:xfrm>
          <a:prstGeom prst="rect">
            <a:avLst/>
          </a:prstGeom>
        </p:spPr>
      </p:pic>
    </p:spTree>
    <p:extLst>
      <p:ext uri="{BB962C8B-B14F-4D97-AF65-F5344CB8AC3E}">
        <p14:creationId xmlns:p14="http://schemas.microsoft.com/office/powerpoint/2010/main" val="2797994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Popular IVs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Other popular IVs in the health literature (not exhaustive):</a:t>
                </a:r>
              </a:p>
              <a:p>
                <a:pPr lvl="1"/>
                <a:r>
                  <a:rPr lang="en-US" sz="2200" dirty="0">
                    <a:cs typeface="Times New Roman" panose="02020603050405020304" pitchFamily="18" charset="0"/>
                  </a:rPr>
                  <a:t>Distance (or differential distance) to hospital to account for patient-physician matching (Lee &amp; Basu, 2025)</a:t>
                </a:r>
              </a:p>
              <a:p>
                <a:pPr lvl="1"/>
                <a:r>
                  <a:rPr lang="en-US" sz="2200" dirty="0">
                    <a:cs typeface="Times New Roman" panose="02020603050405020304" pitchFamily="18" charset="0"/>
                  </a:rPr>
                  <a:t>Quasi-random assignment to some providers (ambulances, ED docs, etc.; Doyle et al., 2015)</a:t>
                </a:r>
              </a:p>
              <a:p>
                <a:pPr lvl="1"/>
                <a:r>
                  <a:rPr lang="en-US" sz="2200" dirty="0">
                    <a:cs typeface="Times New Roman" panose="02020603050405020304" pitchFamily="18" charset="0"/>
                  </a:rPr>
                  <a:t>Differences in provider/physician preferences in treatment choices (sometimes called a “judge fixed effects</a:t>
                </a:r>
                <a:r>
                  <a:rPr lang="en-US" sz="2200">
                    <a:cs typeface="Times New Roman" panose="02020603050405020304" pitchFamily="18" charset="0"/>
                  </a:rPr>
                  <a:t>” design)</a:t>
                </a:r>
                <a:endParaRPr lang="en-US" sz="2200" dirty="0">
                  <a:cs typeface="Times New Roman" panose="02020603050405020304" pitchFamily="18" charset="0"/>
                </a:endParaRPr>
              </a:p>
              <a:p>
                <a:pPr lvl="1"/>
                <a:r>
                  <a:rPr lang="en-US" sz="2200" dirty="0">
                    <a:cs typeface="Times New Roman" panose="02020603050405020304" pitchFamily="18" charset="0"/>
                  </a:rPr>
                  <a:t>Other policy changes (e.g., to OOP cost-sharing and negotiated insurer-provider prices; Dunn 2015)</a:t>
                </a:r>
              </a:p>
              <a:p>
                <a:pPr lvl="1"/>
                <a:r>
                  <a:rPr lang="en-US" sz="2200" dirty="0">
                    <a:cs typeface="Times New Roman" panose="02020603050405020304" pitchFamily="18" charset="0"/>
                  </a:rPr>
                  <a:t>Genetic variants/Mendelian Randomization (Dixon et al, 2020)</a:t>
                </a:r>
              </a:p>
              <a:p>
                <a:pPr lvl="1"/>
                <a:r>
                  <a:rPr lang="en-US" sz="2200" dirty="0">
                    <a:cs typeface="Times New Roman" panose="02020603050405020304" pitchFamily="18" charset="0"/>
                  </a:rPr>
                  <a:t>Cigarette tax for smoking </a:t>
                </a:r>
                <a14:m>
                  <m:oMath xmlns:m="http://schemas.openxmlformats.org/officeDocument/2006/math">
                    <m:r>
                      <a:rPr lang="en-US" sz="2200" b="0" i="1" smtClean="0">
                        <a:latin typeface="Cambria Math" panose="02040503050406030204" pitchFamily="18" charset="0"/>
                        <a:cs typeface="Times New Roman" panose="02020603050405020304" pitchFamily="18" charset="0"/>
                      </a:rPr>
                      <m:t>→</m:t>
                    </m:r>
                  </m:oMath>
                </a14:m>
                <a:r>
                  <a:rPr lang="en-US" sz="2200" dirty="0">
                    <a:cs typeface="Times New Roman" panose="02020603050405020304" pitchFamily="18" charset="0"/>
                  </a:rPr>
                  <a:t> physical function (Leigh and Schembri, 2003)</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r="-122"/>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4DD4ED74-2D2F-C7FB-8E6F-059A75669776}"/>
              </a:ext>
            </a:extLst>
          </p:cNvPr>
          <p:cNvPicPr>
            <a:picLocks noChangeAspect="1"/>
          </p:cNvPicPr>
          <p:nvPr/>
        </p:nvPicPr>
        <p:blipFill>
          <a:blip r:embed="rId4"/>
          <a:stretch>
            <a:fillRect/>
          </a:stretch>
        </p:blipFill>
        <p:spPr>
          <a:xfrm>
            <a:off x="7446269" y="4953000"/>
            <a:ext cx="3610076" cy="1905000"/>
          </a:xfrm>
          <a:prstGeom prst="rect">
            <a:avLst/>
          </a:prstGeom>
        </p:spPr>
      </p:pic>
    </p:spTree>
    <p:extLst>
      <p:ext uri="{BB962C8B-B14F-4D97-AF65-F5344CB8AC3E}">
        <p14:creationId xmlns:p14="http://schemas.microsoft.com/office/powerpoint/2010/main" val="2736039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Using IVs in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52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FA7A-9928-3016-697B-A83E9E509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3FF14-E58F-5F4A-C011-6335D29BE804}"/>
              </a:ext>
            </a:extLst>
          </p:cNvPr>
          <p:cNvSpPr>
            <a:spLocks noGrp="1"/>
          </p:cNvSpPr>
          <p:nvPr>
            <p:ph type="title"/>
          </p:nvPr>
        </p:nvSpPr>
        <p:spPr>
          <a:xfrm>
            <a:off x="381000" y="365760"/>
            <a:ext cx="10573512" cy="1325562"/>
          </a:xfrm>
        </p:spPr>
        <p:txBody>
          <a:bodyPr/>
          <a:lstStyle/>
          <a:p>
            <a:r>
              <a:rPr lang="en-US" dirty="0"/>
              <a:t>Notes on Assignment 2: Reverse Causality</a:t>
            </a:r>
          </a:p>
        </p:txBody>
      </p:sp>
      <p:sp>
        <p:nvSpPr>
          <p:cNvPr id="6" name="Oval 5">
            <a:extLst>
              <a:ext uri="{FF2B5EF4-FFF2-40B4-BE49-F238E27FC236}">
                <a16:creationId xmlns:a16="http://schemas.microsoft.com/office/drawing/2014/main" id="{37B7464A-8F0B-1906-30C1-99D027A24DB9}"/>
              </a:ext>
            </a:extLst>
          </p:cNvPr>
          <p:cNvSpPr/>
          <p:nvPr/>
        </p:nvSpPr>
        <p:spPr>
          <a:xfrm>
            <a:off x="4000501" y="3365500"/>
            <a:ext cx="1219200" cy="990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Sleep</a:t>
            </a:r>
          </a:p>
        </p:txBody>
      </p:sp>
      <p:sp>
        <p:nvSpPr>
          <p:cNvPr id="7" name="Oval 6">
            <a:extLst>
              <a:ext uri="{FF2B5EF4-FFF2-40B4-BE49-F238E27FC236}">
                <a16:creationId xmlns:a16="http://schemas.microsoft.com/office/drawing/2014/main" id="{750E6FD7-8D2B-B508-D86B-86726521529F}"/>
              </a:ext>
            </a:extLst>
          </p:cNvPr>
          <p:cNvSpPr/>
          <p:nvPr/>
        </p:nvSpPr>
        <p:spPr>
          <a:xfrm>
            <a:off x="6908801" y="3289300"/>
            <a:ext cx="1676400"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Physical Activity </a:t>
            </a:r>
          </a:p>
        </p:txBody>
      </p:sp>
      <p:sp>
        <p:nvSpPr>
          <p:cNvPr id="8" name="Oval 7">
            <a:extLst>
              <a:ext uri="{FF2B5EF4-FFF2-40B4-BE49-F238E27FC236}">
                <a16:creationId xmlns:a16="http://schemas.microsoft.com/office/drawing/2014/main" id="{30467ED4-E8A5-33B2-C72E-ADB608EFAE89}"/>
              </a:ext>
            </a:extLst>
          </p:cNvPr>
          <p:cNvSpPr/>
          <p:nvPr/>
        </p:nvSpPr>
        <p:spPr>
          <a:xfrm>
            <a:off x="762000" y="2133600"/>
            <a:ext cx="1828800" cy="1219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Having a newborn</a:t>
            </a:r>
          </a:p>
        </p:txBody>
      </p:sp>
      <p:cxnSp>
        <p:nvCxnSpPr>
          <p:cNvPr id="10" name="Straight Arrow Connector 9">
            <a:extLst>
              <a:ext uri="{FF2B5EF4-FFF2-40B4-BE49-F238E27FC236}">
                <a16:creationId xmlns:a16="http://schemas.microsoft.com/office/drawing/2014/main" id="{088D1A95-F359-4E3B-4DD7-F1FCDA82DDB5}"/>
              </a:ext>
            </a:extLst>
          </p:cNvPr>
          <p:cNvCxnSpPr>
            <a:stCxn id="8" idx="5"/>
            <a:endCxn id="6" idx="2"/>
          </p:cNvCxnSpPr>
          <p:nvPr/>
        </p:nvCxnSpPr>
        <p:spPr>
          <a:xfrm>
            <a:off x="2322978" y="3174252"/>
            <a:ext cx="1677523" cy="686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BCA269-54F9-D29F-8013-134DC78CBDE8}"/>
              </a:ext>
            </a:extLst>
          </p:cNvPr>
          <p:cNvCxnSpPr>
            <a:stCxn id="6" idx="6"/>
            <a:endCxn id="7" idx="2"/>
          </p:cNvCxnSpPr>
          <p:nvPr/>
        </p:nvCxnSpPr>
        <p:spPr>
          <a:xfrm flipV="1">
            <a:off x="5219701" y="3822700"/>
            <a:ext cx="16891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979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978100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Since we care about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we generally estimate a regression in </a:t>
                </a:r>
                <a:r>
                  <a:rPr lang="en-US" sz="2400" b="1" dirty="0">
                    <a:cs typeface="Times New Roman" panose="02020603050405020304" pitchFamily="18" charset="0"/>
                  </a:rPr>
                  <a:t>two steps:</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First stage: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𝛾</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Second stage: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yields a </a:t>
                </a:r>
                <a:r>
                  <a:rPr lang="en-US" sz="2400" b="1" u="sng" dirty="0">
                    <a:solidFill>
                      <a:schemeClr val="accent2">
                        <a:lumMod val="75000"/>
                      </a:schemeClr>
                    </a:solidFill>
                    <a:cs typeface="Times New Roman" panose="02020603050405020304" pitchFamily="18" charset="0"/>
                  </a:rPr>
                  <a:t>two-stage least squares</a:t>
                </a:r>
                <a:r>
                  <a:rPr lang="en-US" sz="2400" dirty="0">
                    <a:cs typeface="Times New Roman" panose="02020603050405020304" pitchFamily="18" charset="0"/>
                  </a:rPr>
                  <a:t> estimator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e>
                        </m:d>
                      </m:num>
                      <m:den>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den>
                    </m:f>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E5411D3-8926-2BC1-0308-E5E8D5F14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63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r="45833"/>
          <a:stretch/>
        </p:blipFill>
        <p:spPr>
          <a:xfrm>
            <a:off x="5562600" y="304800"/>
            <a:ext cx="2971800" cy="6301946"/>
          </a:xfrm>
          <a:prstGeom prst="rect">
            <a:avLst/>
          </a:prstGeom>
        </p:spPr>
      </p:pic>
    </p:spTree>
    <p:extLst>
      <p:ext uri="{BB962C8B-B14F-4D97-AF65-F5344CB8AC3E}">
        <p14:creationId xmlns:p14="http://schemas.microsoft.com/office/powerpoint/2010/main" val="383458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A55D7D-8ADC-E35E-5B02-C5C7E5B7C431}"/>
              </a:ext>
            </a:extLst>
          </p:cNvPr>
          <p:cNvPicPr>
            <a:picLocks noChangeAspect="1"/>
          </p:cNvPicPr>
          <p:nvPr/>
        </p:nvPicPr>
        <p:blipFill rotWithShape="1">
          <a:blip r:embed="rId4"/>
          <a:srcRect r="20832"/>
          <a:stretch/>
        </p:blipFill>
        <p:spPr>
          <a:xfrm>
            <a:off x="5562600" y="304800"/>
            <a:ext cx="4343400" cy="6301946"/>
          </a:xfrm>
          <a:prstGeom prst="rect">
            <a:avLst/>
          </a:prstGeom>
        </p:spPr>
      </p:pic>
    </p:spTree>
    <p:extLst>
      <p:ext uri="{BB962C8B-B14F-4D97-AF65-F5344CB8AC3E}">
        <p14:creationId xmlns:p14="http://schemas.microsoft.com/office/powerpoint/2010/main" val="836296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The IV approach mimics this adjustment using only exogenous variation!</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r="-18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l="1" r="-2"/>
          <a:stretch/>
        </p:blipFill>
        <p:spPr>
          <a:xfrm>
            <a:off x="5562600" y="304800"/>
            <a:ext cx="5486400" cy="6301946"/>
          </a:xfrm>
          <a:prstGeom prst="rect">
            <a:avLst/>
          </a:prstGeom>
        </p:spPr>
      </p:pic>
    </p:spTree>
    <p:extLst>
      <p:ext uri="{BB962C8B-B14F-4D97-AF65-F5344CB8AC3E}">
        <p14:creationId xmlns:p14="http://schemas.microsoft.com/office/powerpoint/2010/main" val="3847605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spTree>
    <p:extLst>
      <p:ext uri="{BB962C8B-B14F-4D97-AF65-F5344CB8AC3E}">
        <p14:creationId xmlns:p14="http://schemas.microsoft.com/office/powerpoint/2010/main" val="2947192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pic>
        <p:nvPicPr>
          <p:cNvPr id="3" name="Picture 3" descr="Diagram&#10;&#10;Description automatically generated">
            <a:extLst>
              <a:ext uri="{FF2B5EF4-FFF2-40B4-BE49-F238E27FC236}">
                <a16:creationId xmlns:a16="http://schemas.microsoft.com/office/drawing/2014/main" id="{23C4B6DB-8621-E71D-BD03-DD5FF60DE646}"/>
              </a:ext>
            </a:extLst>
          </p:cNvPr>
          <p:cNvPicPr>
            <a:picLocks noChangeAspect="1"/>
          </p:cNvPicPr>
          <p:nvPr/>
        </p:nvPicPr>
        <p:blipFill>
          <a:blip r:embed="rId4"/>
          <a:stretch>
            <a:fillRect/>
          </a:stretch>
        </p:blipFill>
        <p:spPr>
          <a:xfrm>
            <a:off x="2356758" y="932936"/>
            <a:ext cx="6516913" cy="5881128"/>
          </a:xfrm>
          <a:prstGeom prst="rect">
            <a:avLst/>
          </a:prstGeom>
        </p:spPr>
      </p:pic>
    </p:spTree>
    <p:extLst>
      <p:ext uri="{BB962C8B-B14F-4D97-AF65-F5344CB8AC3E}">
        <p14:creationId xmlns:p14="http://schemas.microsoft.com/office/powerpoint/2010/main" val="2994063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C4F7DE7F-0E32-5375-ADA7-9CB49BD9463E}"/>
              </a:ext>
            </a:extLst>
          </p:cNvPr>
          <p:cNvPicPr>
            <a:picLocks noGrp="1" noChangeAspect="1"/>
          </p:cNvPicPr>
          <p:nvPr>
            <p:ph idx="1"/>
          </p:nvPr>
        </p:nvPicPr>
        <p:blipFill>
          <a:blip r:embed="rId3"/>
          <a:stretch>
            <a:fillRect/>
          </a:stretch>
        </p:blipFill>
        <p:spPr>
          <a:xfrm>
            <a:off x="1885043" y="1132756"/>
            <a:ext cx="6743699" cy="5544987"/>
          </a:xfrm>
        </p:spPr>
      </p:pic>
    </p:spTree>
    <p:extLst>
      <p:ext uri="{BB962C8B-B14F-4D97-AF65-F5344CB8AC3E}">
        <p14:creationId xmlns:p14="http://schemas.microsoft.com/office/powerpoint/2010/main" val="1394731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51872296-12AC-0921-0ADE-451E37E4826A}"/>
              </a:ext>
            </a:extLst>
          </p:cNvPr>
          <p:cNvPicPr>
            <a:picLocks noGrp="1" noChangeAspect="1"/>
          </p:cNvPicPr>
          <p:nvPr>
            <p:ph idx="1"/>
          </p:nvPr>
        </p:nvPicPr>
        <p:blipFill>
          <a:blip r:embed="rId3"/>
          <a:stretch>
            <a:fillRect/>
          </a:stretch>
        </p:blipFill>
        <p:spPr>
          <a:xfrm>
            <a:off x="2041995" y="912586"/>
            <a:ext cx="7080471" cy="5721122"/>
          </a:xfrm>
        </p:spPr>
      </p:pic>
    </p:spTree>
    <p:extLst>
      <p:ext uri="{BB962C8B-B14F-4D97-AF65-F5344CB8AC3E}">
        <p14:creationId xmlns:p14="http://schemas.microsoft.com/office/powerpoint/2010/main" val="801696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BEEB075E-AEE4-C314-A73C-8F1290D98014}"/>
              </a:ext>
            </a:extLst>
          </p:cNvPr>
          <p:cNvPicPr>
            <a:picLocks noGrp="1" noChangeAspect="1"/>
          </p:cNvPicPr>
          <p:nvPr>
            <p:ph idx="1"/>
          </p:nvPr>
        </p:nvPicPr>
        <p:blipFill>
          <a:blip r:embed="rId3"/>
          <a:stretch>
            <a:fillRect/>
          </a:stretch>
        </p:blipFill>
        <p:spPr>
          <a:xfrm>
            <a:off x="2176861" y="967014"/>
            <a:ext cx="6556739" cy="5902551"/>
          </a:xfrm>
        </p:spPr>
      </p:pic>
    </p:spTree>
    <p:extLst>
      <p:ext uri="{BB962C8B-B14F-4D97-AF65-F5344CB8AC3E}">
        <p14:creationId xmlns:p14="http://schemas.microsoft.com/office/powerpoint/2010/main" val="8311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Last Time: Matching Approaches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a:t>
            </a:r>
          </a:p>
          <a:p>
            <a:pPr lvl="1"/>
            <a:r>
              <a:rPr lang="en-US" sz="2400" dirty="0">
                <a:cs typeface="Times New Roman" panose="02020603050405020304" pitchFamily="18" charset="0"/>
              </a:rPr>
              <a:t>Propensity score, nearest neighbor techniques</a:t>
            </a:r>
          </a:p>
        </p:txBody>
      </p:sp>
      <p:pic>
        <p:nvPicPr>
          <p:cNvPr id="4" name="Picture 2">
            <a:extLst>
              <a:ext uri="{FF2B5EF4-FFF2-40B4-BE49-F238E27FC236}">
                <a16:creationId xmlns:a16="http://schemas.microsoft.com/office/drawing/2014/main" id="{040588B9-EB61-C454-E0D5-5B001E72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8956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85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F294CA7B-F6BA-3B06-03B9-34BD40286271}"/>
              </a:ext>
            </a:extLst>
          </p:cNvPr>
          <p:cNvPicPr>
            <a:picLocks noGrp="1" noChangeAspect="1"/>
          </p:cNvPicPr>
          <p:nvPr>
            <p:ph idx="1"/>
          </p:nvPr>
        </p:nvPicPr>
        <p:blipFill>
          <a:blip r:embed="rId3"/>
          <a:stretch>
            <a:fillRect/>
          </a:stretch>
        </p:blipFill>
        <p:spPr>
          <a:xfrm>
            <a:off x="1883283" y="912586"/>
            <a:ext cx="6862681" cy="5766479"/>
          </a:xfrm>
        </p:spPr>
      </p:pic>
    </p:spTree>
    <p:extLst>
      <p:ext uri="{BB962C8B-B14F-4D97-AF65-F5344CB8AC3E}">
        <p14:creationId xmlns:p14="http://schemas.microsoft.com/office/powerpoint/2010/main" val="325941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34" charset="0"/>
              <a:buChar char="•"/>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DB014BC-C6F2-B003-0AB6-BEA752B36DCB}"/>
              </a:ext>
            </a:extLst>
          </p:cNvPr>
          <p:cNvPicPr>
            <a:picLocks noChangeAspect="1"/>
          </p:cNvPicPr>
          <p:nvPr/>
        </p:nvPicPr>
        <p:blipFill>
          <a:blip r:embed="rId3"/>
          <a:stretch>
            <a:fillRect/>
          </a:stretch>
        </p:blipFill>
        <p:spPr>
          <a:xfrm>
            <a:off x="609600" y="1447800"/>
            <a:ext cx="10058400" cy="5289640"/>
          </a:xfrm>
          <a:prstGeom prst="rect">
            <a:avLst/>
          </a:prstGeom>
        </p:spPr>
      </p:pic>
    </p:spTree>
    <p:extLst>
      <p:ext uri="{BB962C8B-B14F-4D97-AF65-F5344CB8AC3E}">
        <p14:creationId xmlns:p14="http://schemas.microsoft.com/office/powerpoint/2010/main" val="2207140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nvGraphicFramePr>
        <p:xfrm>
          <a:off x="1066800" y="2102840"/>
          <a:ext cx="9245244" cy="429796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1815321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latin typeface="Times New Roman"/>
                <a:cs typeface="Times New Roman"/>
              </a:rPr>
              <a:t>The LATE from an IV is for </a:t>
            </a:r>
            <a:r>
              <a:rPr lang="en-US" sz="2400" b="1" dirty="0">
                <a:solidFill>
                  <a:schemeClr val="accent2">
                    <a:lumMod val="75000"/>
                  </a:schemeClr>
                </a:solidFill>
                <a:latin typeface="Times New Roman"/>
                <a:cs typeface="Times New Roman"/>
              </a:rPr>
              <a:t>compliers</a:t>
            </a:r>
          </a:p>
          <a:p>
            <a:pPr lvl="1"/>
            <a:r>
              <a:rPr lang="en-US" sz="2400" dirty="0">
                <a:latin typeface="Times New Roman"/>
                <a:cs typeface="Times New Roman"/>
              </a:rPr>
              <a:t>Specifically, those influenced </a:t>
            </a:r>
            <a:r>
              <a:rPr lang="en-US" sz="2400" b="1" dirty="0">
                <a:solidFill>
                  <a:schemeClr val="accent2">
                    <a:lumMod val="75000"/>
                  </a:schemeClr>
                </a:solidFill>
                <a:latin typeface="Times New Roman"/>
                <a:cs typeface="Times New Roman"/>
              </a:rPr>
              <a:t>by the instruments </a:t>
            </a:r>
            <a:r>
              <a:rPr lang="en-US" sz="2400" dirty="0">
                <a:latin typeface="Times New Roman"/>
                <a:cs typeface="Times New Roman"/>
              </a:rPr>
              <a:t>you selected</a:t>
            </a:r>
          </a:p>
          <a:p>
            <a:pPr lvl="1"/>
            <a:r>
              <a:rPr lang="en-US" sz="2400" dirty="0">
                <a:latin typeface="Times New Roman"/>
                <a:cs typeface="Times New Roman"/>
              </a:rPr>
              <a:t>Hence, LATE is instrument-specific</a:t>
            </a:r>
            <a:endParaRPr lang="en-US" sz="2400" dirty="0">
              <a:solidFill>
                <a:schemeClr val="accent2">
                  <a:lumMod val="75000"/>
                </a:schemeClr>
              </a:solidFill>
              <a:latin typeface="Times New Roman"/>
              <a:cs typeface="Times New Roman"/>
            </a:endParaRPr>
          </a:p>
          <a:p>
            <a:pPr>
              <a:buFont typeface="Arial"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764042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a:t>
            </a:r>
            <a:r>
              <a:rPr lang="en-US" sz="2400" dirty="0">
                <a:solidFill>
                  <a:schemeClr val="accent2">
                    <a:lumMod val="75000"/>
                  </a:schemeClr>
                </a:solidFill>
                <a:latin typeface="Times New Roman"/>
                <a:cs typeface="Times New Roman"/>
              </a:rPr>
              <a:t>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IV identifies the treatment effect on those affected by the instrument</a:t>
            </a:r>
            <a:endParaRPr lang="en-US" sz="240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This does reduce the amount of variation/data used in identification</a:t>
            </a:r>
          </a:p>
          <a:p>
            <a:pPr lvl="1"/>
            <a:r>
              <a:rPr lang="en-US" sz="2400" dirty="0">
                <a:solidFill>
                  <a:srgbClr val="262626"/>
                </a:solidFill>
                <a:latin typeface="Times New Roman"/>
                <a:cs typeface="Times New Roman"/>
              </a:rPr>
              <a:t>Identification rests on an assumption: </a:t>
            </a:r>
            <a:r>
              <a:rPr lang="en-US" sz="2400" b="1" dirty="0">
                <a:solidFill>
                  <a:schemeClr val="accent2">
                    <a:lumMod val="75000"/>
                  </a:schemeClr>
                </a:solidFill>
                <a:latin typeface="Times New Roman"/>
                <a:cs typeface="Times New Roman"/>
              </a:rPr>
              <a:t>no </a:t>
            </a:r>
            <a:r>
              <a:rPr lang="en-US" sz="2400" b="1" dirty="0" err="1">
                <a:solidFill>
                  <a:schemeClr val="accent2">
                    <a:lumMod val="75000"/>
                  </a:schemeClr>
                </a:solidFill>
                <a:latin typeface="Times New Roman"/>
                <a:cs typeface="Times New Roman"/>
              </a:rPr>
              <a:t>defiers</a:t>
            </a:r>
            <a:r>
              <a:rPr lang="en-US" sz="2400" b="1" dirty="0">
                <a:solidFill>
                  <a:schemeClr val="accent2">
                    <a:lumMod val="75000"/>
                  </a:schemeClr>
                </a:solidFill>
                <a:latin typeface="Times New Roman"/>
                <a:cs typeface="Times New Roman"/>
              </a:rPr>
              <a:t> </a:t>
            </a:r>
            <a:r>
              <a:rPr lang="en-US" sz="2400" dirty="0">
                <a:solidFill>
                  <a:schemeClr val="accent2">
                    <a:lumMod val="75000"/>
                  </a:schemeClr>
                </a:solidFill>
                <a:latin typeface="Times New Roman"/>
                <a:cs typeface="Times New Roman"/>
              </a:rPr>
              <a:t>(also called monotonicity)</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cs typeface="Times New Roman" panose="02020603050405020304" pitchFamily="18" charset="0"/>
              </a:rPr>
              <a:t>Also, have to consider: is the LATE policy relevant? (ex: blood type)</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093E690-876D-FC05-0BC2-4E076DC9DD74}"/>
              </a:ext>
            </a:extLst>
          </p:cNvPr>
          <p:cNvPicPr>
            <a:picLocks noChangeAspect="1"/>
          </p:cNvPicPr>
          <p:nvPr/>
        </p:nvPicPr>
        <p:blipFill>
          <a:blip r:embed="rId3"/>
          <a:stretch>
            <a:fillRect/>
          </a:stretch>
        </p:blipFill>
        <p:spPr>
          <a:xfrm>
            <a:off x="2298518" y="3770917"/>
            <a:ext cx="7061563" cy="2749691"/>
          </a:xfrm>
          <a:prstGeom prst="rect">
            <a:avLst/>
          </a:prstGeom>
        </p:spPr>
      </p:pic>
    </p:spTree>
    <p:extLst>
      <p:ext uri="{BB962C8B-B14F-4D97-AF65-F5344CB8AC3E}">
        <p14:creationId xmlns:p14="http://schemas.microsoft.com/office/powerpoint/2010/main" val="2303675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Interpreting and Implementing IV</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941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54F61F-F920-805D-F115-EE4C67D43FC4}"/>
              </a:ext>
            </a:extLst>
          </p:cNvPr>
          <p:cNvPicPr>
            <a:picLocks noChangeAspect="1"/>
          </p:cNvPicPr>
          <p:nvPr/>
        </p:nvPicPr>
        <p:blipFill>
          <a:blip r:embed="rId3"/>
          <a:stretch>
            <a:fillRect/>
          </a:stretch>
        </p:blipFill>
        <p:spPr>
          <a:xfrm>
            <a:off x="800100" y="1472274"/>
            <a:ext cx="10058400" cy="3913451"/>
          </a:xfrm>
          <a:prstGeom prst="rect">
            <a:avLst/>
          </a:prstGeom>
        </p:spPr>
      </p:pic>
    </p:spTree>
    <p:extLst>
      <p:ext uri="{BB962C8B-B14F-4D97-AF65-F5344CB8AC3E}">
        <p14:creationId xmlns:p14="http://schemas.microsoft.com/office/powerpoint/2010/main" val="2965799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first assumption is </a:t>
                </a:r>
                <a:r>
                  <a:rPr lang="en-US" sz="2400" b="1" dirty="0">
                    <a:solidFill>
                      <a:schemeClr val="accent2">
                        <a:lumMod val="75000"/>
                      </a:schemeClr>
                    </a:solidFill>
                    <a:cs typeface="Times New Roman" panose="02020603050405020304" pitchFamily="18" charset="0"/>
                  </a:rPr>
                  <a:t>testable: </a:t>
                </a:r>
                <a:r>
                  <a:rPr lang="en-US" sz="2400" dirty="0">
                    <a:cs typeface="Times New Roman" panose="02020603050405020304" pitchFamily="18" charset="0"/>
                  </a:rPr>
                  <a:t>what is the correlation </a:t>
                </a:r>
                <a:r>
                  <a:rPr lang="en-US" sz="2400" dirty="0">
                    <a:solidFill>
                      <a:schemeClr val="tx1"/>
                    </a:solidFill>
                    <a:cs typeface="Times New Roman" panose="02020603050405020304" pitchFamily="18" charset="0"/>
                  </a:rPr>
                  <a:t>between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cs typeface="Times New Roman" panose="02020603050405020304" pitchFamily="18" charset="0"/>
                  </a:rPr>
                  <a:t>?</a:t>
                </a:r>
              </a:p>
              <a:p>
                <a:r>
                  <a:rPr lang="en-US" sz="2400" dirty="0">
                    <a:cs typeface="Times New Roman" panose="02020603050405020304" pitchFamily="18" charset="0"/>
                  </a:rPr>
                  <a:t>Instrument needs to be sufficiently</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strong</a:t>
                </a:r>
              </a:p>
              <a:p>
                <a:pPr lvl="1"/>
                <a:r>
                  <a:rPr lang="en-US" sz="2400" dirty="0">
                    <a:cs typeface="Times New Roman" panose="02020603050405020304" pitchFamily="18" charset="0"/>
                  </a:rPr>
                  <a:t>Weak instrument problem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lots of variation in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r>
                  <a:rPr lang="en-US" sz="2400" b="1" i="1" dirty="0">
                    <a:solidFill>
                      <a:schemeClr val="accent2">
                        <a:lumMod val="75000"/>
                      </a:schemeClr>
                    </a:solidFill>
                    <a:cs typeface="Times New Roman" panose="02020603050405020304" pitchFamily="18" charset="0"/>
                  </a:rPr>
                  <a:t>F-</a:t>
                </a:r>
                <a:r>
                  <a:rPr lang="en-US" sz="2400" b="1" dirty="0">
                    <a:solidFill>
                      <a:schemeClr val="accent2">
                        <a:lumMod val="75000"/>
                      </a:schemeClr>
                    </a:solidFill>
                    <a:cs typeface="Times New Roman" panose="02020603050405020304" pitchFamily="18" charset="0"/>
                  </a:rPr>
                  <a:t>statistic rule: </a:t>
                </a:r>
                <a:r>
                  <a:rPr lang="en-US" sz="2400" dirty="0">
                    <a:solidFill>
                      <a:schemeClr val="tx1"/>
                    </a:solidFill>
                    <a:cs typeface="Times New Roman" panose="02020603050405020304" pitchFamily="18" charset="0"/>
                  </a:rPr>
                  <a:t>If you regress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b="1" i="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on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t>
                </a:r>
                <a:r>
                  <a:rPr lang="en-US" sz="2400" dirty="0">
                    <a:solidFill>
                      <a:schemeClr val="accent2">
                        <a:lumMod val="75000"/>
                      </a:schemeClr>
                    </a:solidFill>
                    <a:cs typeface="Times New Roman" panose="02020603050405020304" pitchFamily="18" charset="0"/>
                  </a:rPr>
                  <a:t>should get an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&gt;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𝟏𝟎𝟒</m:t>
                    </m:r>
                  </m:oMath>
                </a14:m>
                <a:endParaRPr lang="en-US" sz="2400" b="1" i="1" dirty="0">
                  <a:solidFill>
                    <a:schemeClr val="accent2">
                      <a:lumMod val="75000"/>
                    </a:schemeClr>
                  </a:solidFill>
                  <a:cs typeface="Times New Roman" panose="02020603050405020304" pitchFamily="18" charset="0"/>
                </a:endParaRPr>
              </a:p>
              <a:p>
                <a:pPr lvl="1"/>
                <a:r>
                  <a:rPr lang="en-US" sz="2400" dirty="0">
                    <a:solidFill>
                      <a:schemeClr val="tx1"/>
                    </a:solidFill>
                    <a:cs typeface="Times New Roman" panose="02020603050405020304" pitchFamily="18" charset="0"/>
                  </a:rPr>
                  <a:t>This seems to be a moving target these days (link to paper)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4"/>
          <a:stretch>
            <a:fillRect/>
          </a:stretch>
        </p:blipFill>
        <p:spPr>
          <a:xfrm>
            <a:off x="1449673" y="1066801"/>
            <a:ext cx="8914281" cy="1709056"/>
          </a:xfrm>
          <a:prstGeom prst="rect">
            <a:avLst/>
          </a:prstGeom>
        </p:spPr>
      </p:pic>
    </p:spTree>
    <p:extLst>
      <p:ext uri="{BB962C8B-B14F-4D97-AF65-F5344CB8AC3E}">
        <p14:creationId xmlns:p14="http://schemas.microsoft.com/office/powerpoint/2010/main" val="1883712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What are the two IVs actually used in practice? Why use two IVs?</a:t>
            </a:r>
          </a:p>
          <a:p>
            <a:endParaRPr lang="en-US" sz="2400" dirty="0">
              <a:solidFill>
                <a:schemeClr val="tx1"/>
              </a:solidFill>
              <a:cs typeface="Times New Roman" panose="02020603050405020304" pitchFamily="18" charset="0"/>
            </a:endParaRPr>
          </a:p>
          <a:p>
            <a:endParaRPr lang="en-US" sz="2400" dirty="0">
              <a:cs typeface="Times New Roman" panose="02020603050405020304" pitchFamily="18" charset="0"/>
            </a:endParaRPr>
          </a:p>
          <a:p>
            <a:r>
              <a:rPr lang="en-US" sz="2400" dirty="0">
                <a:solidFill>
                  <a:schemeClr val="tx1"/>
                </a:solidFill>
                <a:cs typeface="Times New Roman" panose="02020603050405020304" pitchFamily="18" charset="0"/>
              </a:rPr>
              <a:t>What’s happening in this regression? What do we need to see here for our coefficients? </a:t>
            </a:r>
          </a:p>
          <a:p>
            <a:r>
              <a:rPr lang="en-US" sz="2400" dirty="0">
                <a:cs typeface="Times New Roman" panose="02020603050405020304" pitchFamily="18" charset="0"/>
              </a:rPr>
              <a:t>What’s the IV? Why are there a bunch of other controls? </a:t>
            </a:r>
            <a:endParaRPr lang="en-US" sz="2400" dirty="0">
              <a:solidFill>
                <a:schemeClr val="tx1"/>
              </a:solidFill>
              <a:cs typeface="Times New Roman" panose="02020603050405020304" pitchFamily="18" charset="0"/>
            </a:endParaRPr>
          </a:p>
        </p:txBody>
      </p:sp>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3"/>
          <a:stretch>
            <a:fillRect/>
          </a:stretch>
        </p:blipFill>
        <p:spPr>
          <a:xfrm>
            <a:off x="1449673" y="1066801"/>
            <a:ext cx="8914281" cy="1709056"/>
          </a:xfrm>
          <a:prstGeom prst="rect">
            <a:avLst/>
          </a:prstGeom>
        </p:spPr>
      </p:pic>
      <p:pic>
        <p:nvPicPr>
          <p:cNvPr id="6" name="Picture 5">
            <a:extLst>
              <a:ext uri="{FF2B5EF4-FFF2-40B4-BE49-F238E27FC236}">
                <a16:creationId xmlns:a16="http://schemas.microsoft.com/office/drawing/2014/main" id="{EAADF23C-4526-20BC-9564-302ACA4E405E}"/>
              </a:ext>
            </a:extLst>
          </p:cNvPr>
          <p:cNvPicPr>
            <a:picLocks noChangeAspect="1"/>
          </p:cNvPicPr>
          <p:nvPr/>
        </p:nvPicPr>
        <p:blipFill>
          <a:blip r:embed="rId4"/>
          <a:stretch>
            <a:fillRect/>
          </a:stretch>
        </p:blipFill>
        <p:spPr>
          <a:xfrm>
            <a:off x="1430382" y="3316169"/>
            <a:ext cx="8630854" cy="838317"/>
          </a:xfrm>
          <a:prstGeom prst="rect">
            <a:avLst/>
          </a:prstGeom>
        </p:spPr>
      </p:pic>
    </p:spTree>
    <p:extLst>
      <p:ext uri="{BB962C8B-B14F-4D97-AF65-F5344CB8AC3E}">
        <p14:creationId xmlns:p14="http://schemas.microsoft.com/office/powerpoint/2010/main" val="842156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C753C9-DAC8-7564-AA1B-34012F8123DF}"/>
              </a:ext>
            </a:extLst>
          </p:cNvPr>
          <p:cNvPicPr>
            <a:picLocks noChangeAspect="1"/>
          </p:cNvPicPr>
          <p:nvPr/>
        </p:nvPicPr>
        <p:blipFill>
          <a:blip r:embed="rId3"/>
          <a:stretch>
            <a:fillRect/>
          </a:stretch>
        </p:blipFill>
        <p:spPr>
          <a:xfrm>
            <a:off x="459355" y="1162108"/>
            <a:ext cx="5296639" cy="5363323"/>
          </a:xfrm>
          <a:prstGeom prst="rect">
            <a:avLst/>
          </a:prstGeom>
        </p:spPr>
      </p:pic>
      <p:sp>
        <p:nvSpPr>
          <p:cNvPr id="10" name="TextBox 9">
            <a:extLst>
              <a:ext uri="{FF2B5EF4-FFF2-40B4-BE49-F238E27FC236}">
                <a16:creationId xmlns:a16="http://schemas.microsoft.com/office/drawing/2014/main" id="{42BDDA2A-009A-129C-83D5-1D9E542F7FCC}"/>
              </a:ext>
            </a:extLst>
          </p:cNvPr>
          <p:cNvSpPr txBox="1"/>
          <p:nvPr/>
        </p:nvSpPr>
        <p:spPr>
          <a:xfrm>
            <a:off x="6096000" y="1066800"/>
            <a:ext cx="487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What does this table tell us? </a:t>
            </a:r>
          </a:p>
          <a:p>
            <a:pPr marL="285750" indent="-285750">
              <a:buFont typeface="Arial" panose="020B0604020202020204" pitchFamily="34" charset="0"/>
              <a:buChar char="•"/>
            </a:pPr>
            <a:r>
              <a:rPr lang="en-US" dirty="0"/>
              <a:t>What’s missing? </a:t>
            </a:r>
          </a:p>
          <a:p>
            <a:pPr marL="285750" indent="-285750">
              <a:buFont typeface="Arial" panose="020B0604020202020204" pitchFamily="34" charset="0"/>
              <a:buChar char="•"/>
            </a:pPr>
            <a:r>
              <a:rPr lang="en-US" dirty="0"/>
              <a:t>Does this satisfy the first assumption? </a:t>
            </a:r>
          </a:p>
        </p:txBody>
      </p:sp>
    </p:spTree>
    <p:extLst>
      <p:ext uri="{BB962C8B-B14F-4D97-AF65-F5344CB8AC3E}">
        <p14:creationId xmlns:p14="http://schemas.microsoft.com/office/powerpoint/2010/main" val="403955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also</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isolate variation </a:t>
                </a:r>
                <a:r>
                  <a:rPr lang="en-US" sz="2400" dirty="0">
                    <a:cs typeface="Times New Roman" panose="02020603050405020304" pitchFamily="18" charset="0"/>
                  </a:rPr>
                  <a:t>coming only through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r>
                  <a:rPr lang="en-US" sz="2400" dirty="0">
                    <a:cs typeface="Times New Roman" panose="02020603050405020304" pitchFamily="18" charset="0"/>
                  </a:rPr>
                  <a:t>This is called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front door approach</a:t>
                </a:r>
                <a:r>
                  <a:rPr lang="en-US" sz="2400" dirty="0">
                    <a:cs typeface="Times New Roman" panose="02020603050405020304" pitchFamily="18" charset="0"/>
                  </a:rPr>
                  <a:t> – mimics an experiment</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2219273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Current Research Alert: First-Stage Tests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6F103200-64F4-83B7-6893-E2538DB17B94}"/>
              </a:ext>
            </a:extLst>
          </p:cNvPr>
          <p:cNvPicPr>
            <a:picLocks noChangeAspect="1"/>
          </p:cNvPicPr>
          <p:nvPr/>
        </p:nvPicPr>
        <p:blipFill>
          <a:blip r:embed="rId3"/>
          <a:stretch>
            <a:fillRect/>
          </a:stretch>
        </p:blipFill>
        <p:spPr>
          <a:xfrm>
            <a:off x="914400" y="962232"/>
            <a:ext cx="7315200" cy="5648015"/>
          </a:xfrm>
          <a:prstGeom prst="rect">
            <a:avLst/>
          </a:prstGeom>
        </p:spPr>
      </p:pic>
    </p:spTree>
    <p:extLst>
      <p:ext uri="{BB962C8B-B14F-4D97-AF65-F5344CB8AC3E}">
        <p14:creationId xmlns:p14="http://schemas.microsoft.com/office/powerpoint/2010/main" val="2407092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3428F-61F3-E934-B8BE-701496EBCA51}"/>
              </a:ext>
            </a:extLst>
          </p:cNvPr>
          <p:cNvPicPr>
            <a:picLocks noChangeAspect="1"/>
          </p:cNvPicPr>
          <p:nvPr/>
        </p:nvPicPr>
        <p:blipFill>
          <a:blip r:embed="rId3"/>
          <a:stretch>
            <a:fillRect/>
          </a:stretch>
        </p:blipFill>
        <p:spPr>
          <a:xfrm>
            <a:off x="1042714" y="685800"/>
            <a:ext cx="9728200" cy="24511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3136900"/>
                <a:ext cx="10439400" cy="4025900"/>
              </a:xfrm>
            </p:spPr>
            <p:txBody>
              <a:bodyPr>
                <a:noAutofit/>
              </a:bodyPr>
              <a:lstStyle/>
              <a:p>
                <a:r>
                  <a:rPr lang="en-US" sz="2400" dirty="0">
                    <a:cs typeface="Times New Roman" panose="02020603050405020304" pitchFamily="18" charset="0"/>
                  </a:rPr>
                  <a:t>The second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Why can’t we just regress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(even if we condition on </a:t>
                </a:r>
                <a:r>
                  <a:rPr lang="en-US" sz="2400" i="1" dirty="0">
                    <a:cs typeface="Times New Roman" panose="02020603050405020304" pitchFamily="18" charset="0"/>
                  </a:rPr>
                  <a:t>x</a:t>
                </a:r>
                <a:r>
                  <a:rPr lang="en-US" sz="2400" dirty="0">
                    <a:cs typeface="Times New Roman" panose="02020603050405020304" pitchFamily="18" charset="0"/>
                  </a:rPr>
                  <a:t>)? </a:t>
                </a:r>
              </a:p>
              <a:p>
                <a:r>
                  <a:rPr lang="en-US" sz="2400" dirty="0">
                    <a:cs typeface="Times New Roman" panose="02020603050405020304" pitchFamily="18" charset="0"/>
                  </a:rPr>
                  <a:t>Instead, need to argue something about randomness</a:t>
                </a:r>
              </a:p>
              <a:p>
                <a:r>
                  <a:rPr lang="en-US" sz="2400" dirty="0">
                    <a:solidFill>
                      <a:schemeClr val="tx1"/>
                    </a:solidFill>
                    <a:cs typeface="Times New Roman" panose="02020603050405020304" pitchFamily="18" charset="0"/>
                  </a:rPr>
                  <a:t>What is the exclusion restriction in our case study? </a:t>
                </a:r>
              </a:p>
              <a:p>
                <a:pPr lvl="1"/>
                <a:r>
                  <a:rPr lang="en-US" sz="2200" dirty="0">
                    <a:solidFill>
                      <a:schemeClr val="tx1"/>
                    </a:solidFill>
                    <a:cs typeface="Times New Roman" panose="02020603050405020304" pitchFamily="18" charset="0"/>
                  </a:rPr>
                  <a:t>“any other mechanism through which elevation affects patients is constant over time”</a:t>
                </a:r>
              </a:p>
              <a:p>
                <a:pPr lvl="1"/>
                <a:r>
                  <a:rPr lang="en-US" sz="2200" dirty="0">
                    <a:solidFill>
                      <a:schemeClr val="tx1"/>
                    </a:solidFill>
                    <a:cs typeface="Times New Roman" panose="02020603050405020304" pitchFamily="18" charset="0"/>
                  </a:rPr>
                  <a:t>“any other mechanism causing health outcomes to differ before and after the payment reform affects patients uniformly with respect to elevation”</a:t>
                </a:r>
              </a:p>
              <a:p>
                <a:r>
                  <a:rPr lang="en-US" sz="2400" dirty="0">
                    <a:cs typeface="Times New Roman" panose="02020603050405020304" pitchFamily="18" charset="0"/>
                  </a:rPr>
                  <a:t>Why do we need two IVs here? </a:t>
                </a:r>
                <a:endParaRPr lang="en-US" sz="2400" dirty="0">
                  <a:solidFill>
                    <a:schemeClr val="tx1"/>
                  </a:solidFill>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3136900"/>
                <a:ext cx="10439400" cy="4025900"/>
              </a:xfrm>
              <a:blipFill>
                <a:blip r:embed="rId4"/>
                <a:stretch>
                  <a:fillRect l="-409" t="-1667"/>
                </a:stretch>
              </a:blipFill>
            </p:spPr>
            <p:txBody>
              <a:bodyPr/>
              <a:lstStyle/>
              <a:p>
                <a:r>
                  <a:rPr lang="en-CA">
                    <a:noFill/>
                  </a:rPr>
                  <a:t> </a:t>
                </a:r>
              </a:p>
            </p:txBody>
          </p:sp>
        </mc:Fallback>
      </mc:AlternateContent>
    </p:spTree>
    <p:extLst>
      <p:ext uri="{BB962C8B-B14F-4D97-AF65-F5344CB8AC3E}">
        <p14:creationId xmlns:p14="http://schemas.microsoft.com/office/powerpoint/2010/main" val="3287611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 </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64B4C1-8179-4446-8B62-938E586BC289}"/>
              </a:ext>
            </a:extLst>
          </p:cNvPr>
          <p:cNvPicPr>
            <a:picLocks noChangeAspect="1"/>
          </p:cNvPicPr>
          <p:nvPr/>
        </p:nvPicPr>
        <p:blipFill>
          <a:blip r:embed="rId3"/>
          <a:stretch>
            <a:fillRect/>
          </a:stretch>
        </p:blipFill>
        <p:spPr>
          <a:xfrm>
            <a:off x="533400" y="1371600"/>
            <a:ext cx="9495609" cy="4953000"/>
          </a:xfrm>
          <a:prstGeom prst="rect">
            <a:avLst/>
          </a:prstGeom>
        </p:spPr>
      </p:pic>
    </p:spTree>
    <p:extLst>
      <p:ext uri="{BB962C8B-B14F-4D97-AF65-F5344CB8AC3E}">
        <p14:creationId xmlns:p14="http://schemas.microsoft.com/office/powerpoint/2010/main" val="3542202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2895600"/>
            <a:ext cx="9984829" cy="33125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third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No data on confounders in the first place!</a:t>
            </a:r>
          </a:p>
          <a:p>
            <a:r>
              <a:rPr lang="en-US" sz="2400" dirty="0">
                <a:cs typeface="Times New Roman" panose="02020603050405020304" pitchFamily="18" charset="0"/>
              </a:rPr>
              <a:t>Again, based on argument about why this assumption is satisfied</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F8970FCD-7DDB-F4D6-60D3-BACD0CBF0D20}"/>
              </a:ext>
            </a:extLst>
          </p:cNvPr>
          <p:cNvPicPr>
            <a:picLocks noChangeAspect="1"/>
          </p:cNvPicPr>
          <p:nvPr/>
        </p:nvPicPr>
        <p:blipFill>
          <a:blip r:embed="rId3"/>
          <a:stretch>
            <a:fillRect/>
          </a:stretch>
        </p:blipFill>
        <p:spPr>
          <a:xfrm>
            <a:off x="1292771" y="962232"/>
            <a:ext cx="9613900" cy="3505200"/>
          </a:xfrm>
          <a:prstGeom prst="rect">
            <a:avLst/>
          </a:prstGeom>
        </p:spPr>
      </p:pic>
    </p:spTree>
    <p:extLst>
      <p:ext uri="{BB962C8B-B14F-4D97-AF65-F5344CB8AC3E}">
        <p14:creationId xmlns:p14="http://schemas.microsoft.com/office/powerpoint/2010/main" val="4019848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09891-468C-5061-2B54-44FD675472DB}"/>
              </a:ext>
            </a:extLst>
          </p:cNvPr>
          <p:cNvPicPr>
            <a:picLocks noChangeAspect="1"/>
          </p:cNvPicPr>
          <p:nvPr/>
        </p:nvPicPr>
        <p:blipFill>
          <a:blip r:embed="rId3"/>
          <a:stretch>
            <a:fillRect/>
          </a:stretch>
        </p:blipFill>
        <p:spPr>
          <a:xfrm>
            <a:off x="5257800" y="2394932"/>
            <a:ext cx="5906387" cy="4456316"/>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Exogeneity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exogeneity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p:txBody>
      </p:sp>
    </p:spTree>
    <p:extLst>
      <p:ext uri="{BB962C8B-B14F-4D97-AF65-F5344CB8AC3E}">
        <p14:creationId xmlns:p14="http://schemas.microsoft.com/office/powerpoint/2010/main" val="2907334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Exogeneity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exogeneity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a:p>
            <a:pPr lvl="1"/>
            <a:r>
              <a:rPr lang="en-US" sz="2200" dirty="0">
                <a:solidFill>
                  <a:schemeClr val="tx1"/>
                </a:solidFill>
                <a:cs typeface="Times New Roman" panose="02020603050405020304" pitchFamily="18" charset="0"/>
              </a:rPr>
              <a:t>What if facilities reinvest additional profits from administering less EPO post-reform into quality-improving outcomes? </a:t>
            </a:r>
          </a:p>
        </p:txBody>
      </p:sp>
      <p:pic>
        <p:nvPicPr>
          <p:cNvPr id="6" name="Picture 5">
            <a:extLst>
              <a:ext uri="{FF2B5EF4-FFF2-40B4-BE49-F238E27FC236}">
                <a16:creationId xmlns:a16="http://schemas.microsoft.com/office/drawing/2014/main" id="{2FFCBB83-E6BF-3B31-85A1-16C7C4DF9056}"/>
              </a:ext>
            </a:extLst>
          </p:cNvPr>
          <p:cNvPicPr>
            <a:picLocks noChangeAspect="1"/>
          </p:cNvPicPr>
          <p:nvPr/>
        </p:nvPicPr>
        <p:blipFill>
          <a:blip r:embed="rId3"/>
          <a:stretch>
            <a:fillRect/>
          </a:stretch>
        </p:blipFill>
        <p:spPr>
          <a:xfrm>
            <a:off x="400656" y="3124200"/>
            <a:ext cx="7939669" cy="3657600"/>
          </a:xfrm>
          <a:prstGeom prst="rect">
            <a:avLst/>
          </a:prstGeom>
        </p:spPr>
      </p:pic>
    </p:spTree>
    <p:extLst>
      <p:ext uri="{BB962C8B-B14F-4D97-AF65-F5344CB8AC3E}">
        <p14:creationId xmlns:p14="http://schemas.microsoft.com/office/powerpoint/2010/main" val="1174193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962232"/>
            <a:ext cx="10744200" cy="6200568"/>
          </a:xfrm>
        </p:spPr>
        <p:txBody>
          <a:bodyPr>
            <a:noAutofit/>
          </a:bodyPr>
          <a:lstStyle/>
          <a:p>
            <a:endParaRPr lang="en-US" sz="22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0A52A206-E6CF-FF0C-4747-8736ED4A52DC}"/>
              </a:ext>
            </a:extLst>
          </p:cNvPr>
          <p:cNvPicPr>
            <a:picLocks noChangeAspect="1"/>
          </p:cNvPicPr>
          <p:nvPr/>
        </p:nvPicPr>
        <p:blipFill>
          <a:blip r:embed="rId3"/>
          <a:stretch>
            <a:fillRect/>
          </a:stretch>
        </p:blipFill>
        <p:spPr>
          <a:xfrm>
            <a:off x="304800" y="962232"/>
            <a:ext cx="10877554" cy="4933536"/>
          </a:xfrm>
          <a:prstGeom prst="rect">
            <a:avLst/>
          </a:prstGeom>
        </p:spPr>
      </p:pic>
    </p:spTree>
    <p:extLst>
      <p:ext uri="{BB962C8B-B14F-4D97-AF65-F5344CB8AC3E}">
        <p14:creationId xmlns:p14="http://schemas.microsoft.com/office/powerpoint/2010/main" val="387881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5029200"/>
            <a:ext cx="10744200" cy="2133600"/>
          </a:xfrm>
        </p:spPr>
        <p:txBody>
          <a:bodyPr>
            <a:noAutofit/>
          </a:bodyPr>
          <a:lstStyle/>
          <a:p>
            <a:r>
              <a:rPr lang="en-US" sz="2200" dirty="0">
                <a:cs typeface="Times New Roman" panose="02020603050405020304" pitchFamily="18" charset="0"/>
              </a:rPr>
              <a:t>Who are the people affected by this treatment effect? (What is the LATE? Who are the compliers?) </a:t>
            </a:r>
            <a:endParaRPr lang="en-US" sz="22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8814AB32-2D6F-5311-16B1-A8E5587D9FCA}"/>
              </a:ext>
            </a:extLst>
          </p:cNvPr>
          <p:cNvPicPr>
            <a:picLocks noChangeAspect="1"/>
          </p:cNvPicPr>
          <p:nvPr/>
        </p:nvPicPr>
        <p:blipFill>
          <a:blip r:embed="rId3"/>
          <a:stretch>
            <a:fillRect/>
          </a:stretch>
        </p:blipFill>
        <p:spPr>
          <a:xfrm>
            <a:off x="76200" y="830240"/>
            <a:ext cx="11141031" cy="3284559"/>
          </a:xfrm>
          <a:prstGeom prst="rect">
            <a:avLst/>
          </a:prstGeom>
        </p:spPr>
      </p:pic>
    </p:spTree>
    <p:extLst>
      <p:ext uri="{BB962C8B-B14F-4D97-AF65-F5344CB8AC3E}">
        <p14:creationId xmlns:p14="http://schemas.microsoft.com/office/powerpoint/2010/main" val="24060331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p>
          <a:p>
            <a:pPr marL="457200" indent="-457200">
              <a:buAutoNum type="arabicPeriod"/>
            </a:pPr>
            <a:r>
              <a:rPr lang="en-US" sz="2400" b="1" dirty="0">
                <a:solidFill>
                  <a:schemeClr val="accent2">
                    <a:lumMod val="75000"/>
                  </a:schemeClr>
                </a:solidFill>
                <a:latin typeface="Times New Roman"/>
                <a:cs typeface="Times New Roman"/>
              </a:rPr>
              <a:t>Lotteries</a:t>
            </a:r>
            <a:r>
              <a:rPr lang="en-US" sz="2400" dirty="0">
                <a:latin typeface="Times New Roman"/>
                <a:cs typeface="Times New Roman"/>
              </a:rPr>
              <a:t>: experiment with </a:t>
            </a:r>
            <a:r>
              <a:rPr lang="en-US" sz="2400" b="1" dirty="0">
                <a:solidFill>
                  <a:schemeClr val="accent2">
                    <a:lumMod val="75000"/>
                  </a:schemeClr>
                </a:solidFill>
                <a:latin typeface="Times New Roman"/>
                <a:cs typeface="Times New Roman"/>
              </a:rPr>
              <a:t>voluntary participation</a:t>
            </a:r>
            <a:endParaRPr lang="en-US" sz="2400" dirty="0">
              <a:solidFill>
                <a:schemeClr val="accent2">
                  <a:lumMod val="75000"/>
                </a:schemeClr>
              </a:solidFill>
              <a:cs typeface="Times New Roman"/>
            </a:endParaRPr>
          </a:p>
          <a:p>
            <a:pPr lvl="1"/>
            <a:r>
              <a:rPr lang="en-US" sz="2400" b="1" dirty="0">
                <a:solidFill>
                  <a:schemeClr val="tx1"/>
                </a:solidFill>
                <a:latin typeface="Times New Roman"/>
                <a:cs typeface="Times New Roman"/>
              </a:rPr>
              <a:t>Oregon Medicaid Experiment: </a:t>
            </a:r>
            <a:r>
              <a:rPr lang="en-US" sz="2400" dirty="0">
                <a:latin typeface="Times New Roman"/>
                <a:cs typeface="Times New Roman"/>
              </a:rPr>
              <a:t>Finkelstein, Amy, Sarah Taubman, Bill Wright, Mira Bernstein, Jonathan Gruber, Joseph P. Newhouse, Heidi Allen, and Katherine Baicker. 2012. “</a:t>
            </a:r>
            <a:r>
              <a:rPr lang="en-US" sz="2400" dirty="0">
                <a:latin typeface="Times New Roman"/>
                <a:cs typeface="Times New Roman"/>
                <a:hlinkClick r:id="rId4"/>
              </a:rPr>
              <a:t>The Oregon Health Insurance Experiment: Evidence from the First Year.</a:t>
            </a:r>
            <a:r>
              <a:rPr lang="en-US" sz="2400" dirty="0">
                <a:latin typeface="Times New Roman"/>
                <a:cs typeface="Times New Roman"/>
              </a:rPr>
              <a:t>” </a:t>
            </a:r>
            <a:r>
              <a:rPr lang="en-US" sz="2400" i="1" dirty="0">
                <a:latin typeface="Times New Roman"/>
                <a:cs typeface="Times New Roman"/>
              </a:rPr>
              <a:t>Quarterly Journal of Economics</a:t>
            </a:r>
            <a:r>
              <a:rPr lang="en-US" sz="2400" dirty="0">
                <a:latin typeface="Times New Roman"/>
                <a:cs typeface="Times New Roman"/>
              </a:rPr>
              <a:t> 127 (3): 1057–1106.</a:t>
            </a:r>
            <a:endParaRPr lang="en-US" sz="2400" dirty="0">
              <a:solidFill>
                <a:schemeClr val="tx1"/>
              </a:solidFill>
              <a:cs typeface="Times New Roman"/>
            </a:endParaRPr>
          </a:p>
          <a:p>
            <a:pPr lvl="1"/>
            <a:r>
              <a:rPr lang="en-US" sz="2400" dirty="0">
                <a:latin typeface="Times New Roman"/>
                <a:cs typeface="Times New Roman"/>
              </a:rPr>
              <a:t>Baicker, Katherine, Sarah L. Taubman, Heidi L. Allen, Mira Bernstein, Jonathan Gruber, Joseph Newhouse, Eric Schneider, Bill Wright, </a:t>
            </a:r>
            <a:r>
              <a:rPr lang="en-US" sz="2400" dirty="0" err="1">
                <a:latin typeface="Times New Roman"/>
                <a:cs typeface="Times New Roman"/>
              </a:rPr>
              <a:t>Alam</a:t>
            </a:r>
            <a:r>
              <a:rPr lang="en-US" sz="2400" dirty="0">
                <a:latin typeface="Times New Roman"/>
                <a:cs typeface="Times New Roman"/>
              </a:rPr>
              <a:t> Zaslavsky, and Amy Finkelstein. 2013. “</a:t>
            </a:r>
            <a:r>
              <a:rPr lang="en-US" sz="2400" dirty="0">
                <a:latin typeface="Times New Roman"/>
                <a:cs typeface="Times New Roman"/>
                <a:hlinkClick r:id="rId5"/>
              </a:rPr>
              <a:t>The Oregon Experiment – Effects of Medicaid on Clinical Outcomes</a:t>
            </a:r>
            <a:r>
              <a:rPr lang="en-US" sz="2400" dirty="0">
                <a:latin typeface="Times New Roman"/>
                <a:cs typeface="Times New Roman"/>
              </a:rPr>
              <a:t>.” </a:t>
            </a:r>
            <a:r>
              <a:rPr lang="en-US" sz="2400" i="1" dirty="0">
                <a:latin typeface="Times New Roman"/>
                <a:cs typeface="Times New Roman"/>
              </a:rPr>
              <a:t>New England Journal of Medicine</a:t>
            </a:r>
            <a:r>
              <a:rPr lang="en-US" sz="2400" dirty="0">
                <a:latin typeface="Times New Roman"/>
                <a:cs typeface="Times New Roman"/>
              </a:rPr>
              <a:t> 368 (May): 1713–22.</a:t>
            </a:r>
            <a:endParaRPr lang="en-US" sz="2400" dirty="0">
              <a:solidFill>
                <a:srgbClr val="262626"/>
              </a:solidFill>
              <a:latin typeface="Times New Roman"/>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401438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2. Judge Fixed Effects </a:t>
            </a:r>
            <a:r>
              <a:rPr lang="en-US" sz="2400" dirty="0">
                <a:latin typeface="Times New Roman"/>
                <a:cs typeface="Times New Roman"/>
              </a:rPr>
              <a:t>(also called leniency designs)</a:t>
            </a:r>
            <a:endParaRPr lang="en-US" sz="2400" dirty="0"/>
          </a:p>
          <a:p>
            <a:pPr lvl="1">
              <a:buFont typeface="Wingdings 2"/>
              <a:buChar char=""/>
            </a:pPr>
            <a:r>
              <a:rPr lang="en-US" sz="2400" dirty="0">
                <a:latin typeface="Times New Roman"/>
                <a:cs typeface="Times New Roman"/>
              </a:rPr>
              <a:t>Narrow pipeline through which all individuals must pass</a:t>
            </a:r>
          </a:p>
          <a:p>
            <a:pPr lvl="1">
              <a:buFont typeface="Wingdings 2"/>
              <a:buChar char=""/>
            </a:pPr>
            <a:r>
              <a:rPr lang="en-US" sz="2400" dirty="0">
                <a:latin typeface="Times New Roman"/>
                <a:cs typeface="Times New Roman"/>
              </a:rPr>
              <a:t>Individuals are randomly assigned a decision-maker </a:t>
            </a:r>
          </a:p>
          <a:p>
            <a:pPr lvl="1">
              <a:buFont typeface="Wingdings 2"/>
              <a:buChar char=""/>
            </a:pPr>
            <a:r>
              <a:rPr lang="en-US" sz="2400" dirty="0">
                <a:latin typeface="Times New Roman"/>
                <a:cs typeface="Times New Roman"/>
              </a:rPr>
              <a:t>Decision-maker has discretion over final outcome</a:t>
            </a:r>
            <a:endParaRPr lang="en-US" sz="2400" dirty="0"/>
          </a:p>
          <a:p>
            <a:pPr indent="0">
              <a:buFont typeface="Arial"/>
              <a:buChar char="•"/>
            </a:pPr>
            <a:r>
              <a:rPr lang="en-US" sz="2400" spc="0" dirty="0">
                <a:solidFill>
                  <a:srgbClr val="262626"/>
                </a:solidFill>
                <a:latin typeface="Times New Roman"/>
                <a:cs typeface="Times New Roman"/>
              </a:rPr>
              <a:t>Then, random "judge" assignment can be used to instrument for outcomes </a:t>
            </a:r>
            <a:endParaRPr lang="en-US" sz="2400" spc="0" dirty="0">
              <a:solidFill>
                <a:srgbClr val="262626"/>
              </a:solidFill>
              <a:cs typeface="Times New Roman"/>
            </a:endParaRPr>
          </a:p>
          <a:p>
            <a:pPr indent="0">
              <a:buFont typeface="Arial"/>
              <a:buChar char="•"/>
            </a:pPr>
            <a:r>
              <a:rPr lang="en-US" sz="2400" spc="0" dirty="0">
                <a:solidFill>
                  <a:srgbClr val="262626"/>
                </a:solidFill>
                <a:latin typeface="Times New Roman"/>
                <a:cs typeface="Times New Roman"/>
              </a:rPr>
              <a:t>What are some health policy examples of this? Are they valid? </a:t>
            </a:r>
            <a:endParaRPr lang="en-US" sz="2400" spc="0" dirty="0">
              <a:cs typeface="Times New Roman"/>
            </a:endParaRPr>
          </a:p>
          <a:p>
            <a:pPr indent="0">
              <a:buFont typeface="Arial"/>
              <a:buChar char="•"/>
            </a:pPr>
            <a:r>
              <a:rPr lang="en-US" sz="2400" spc="0" dirty="0" err="1">
                <a:solidFill>
                  <a:srgbClr val="262626"/>
                </a:solidFill>
                <a:latin typeface="Times New Roman"/>
                <a:cs typeface="Times New Roman"/>
              </a:rPr>
              <a:t>Bakx</a:t>
            </a:r>
            <a:r>
              <a:rPr lang="en-US" sz="2400" spc="0" dirty="0">
                <a:solidFill>
                  <a:srgbClr val="262626"/>
                </a:solidFill>
                <a:latin typeface="Times New Roman"/>
                <a:cs typeface="Times New Roman"/>
              </a:rPr>
              <a:t>, </a:t>
            </a:r>
            <a:r>
              <a:rPr lang="en-US" sz="2400" spc="0" dirty="0" err="1">
                <a:solidFill>
                  <a:srgbClr val="262626"/>
                </a:solidFill>
                <a:latin typeface="Times New Roman"/>
                <a:cs typeface="Times New Roman"/>
              </a:rPr>
              <a:t>Wouterse</a:t>
            </a:r>
            <a:r>
              <a:rPr lang="en-US" sz="2400" spc="0" dirty="0">
                <a:solidFill>
                  <a:srgbClr val="262626"/>
                </a:solidFill>
                <a:latin typeface="Times New Roman"/>
                <a:cs typeface="Times New Roman"/>
              </a:rPr>
              <a:t>, van Doorslaer, and Wong (2020, </a:t>
            </a:r>
            <a:r>
              <a:rPr lang="en-US" sz="2400" i="1" spc="0" dirty="0">
                <a:solidFill>
                  <a:srgbClr val="262626"/>
                </a:solidFill>
                <a:latin typeface="Times New Roman"/>
                <a:cs typeface="Times New Roman"/>
              </a:rPr>
              <a:t>JHE</a:t>
            </a:r>
            <a:r>
              <a:rPr lang="en-US" sz="2400" spc="0" dirty="0">
                <a:solidFill>
                  <a:srgbClr val="262626"/>
                </a:solidFill>
                <a:latin typeface="Times New Roman"/>
                <a:cs typeface="Times New Roman"/>
              </a:rPr>
              <a:t>): "</a:t>
            </a:r>
            <a:r>
              <a:rPr lang="en-US" sz="2400" spc="0" dirty="0">
                <a:latin typeface="Times New Roman"/>
                <a:cs typeface="Times New Roman"/>
                <a:hlinkClick r:id="rId4"/>
              </a:rPr>
              <a:t>Better off at home? Effects of nursing home eligibility on costs, hospitalizations and survival</a:t>
            </a:r>
            <a:r>
              <a:rPr lang="en-US" sz="2400" spc="0" dirty="0">
                <a:latin typeface="Times New Roman"/>
                <a:cs typeface="Times New Roman"/>
              </a:rPr>
              <a:t>"</a:t>
            </a:r>
            <a:endParaRPr lang="en-US" sz="2400" spc="0" dirty="0">
              <a:solidFill>
                <a:srgbClr val="262626"/>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98855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up the (Right) Gates!</a:t>
            </a:r>
            <a:endParaRPr lang="en-US"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08185DA-48EE-9634-6C1F-C3A8EA600A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64" b="10294"/>
          <a:stretch>
            <a:fillRect/>
          </a:stretch>
        </p:blipFill>
        <p:spPr bwMode="auto">
          <a:xfrm>
            <a:off x="2857500" y="1007690"/>
            <a:ext cx="6515100" cy="569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9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3. Bartik/Shift-Share Instruments</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A type of instrument which </a:t>
            </a:r>
            <a:r>
              <a:rPr lang="en-US" sz="2400" spc="0" dirty="0">
                <a:latin typeface="Times New Roman"/>
                <a:cs typeface="Times New Roman"/>
              </a:rPr>
              <a:t>measures change in a region’s labor demand due to changes in the national demand for different industries’ products</a:t>
            </a:r>
            <a:r>
              <a:rPr lang="en-US" sz="2400" spc="0" dirty="0">
                <a:solidFill>
                  <a:srgbClr val="262626"/>
                </a:solidFill>
                <a:latin typeface="Times New Roman"/>
                <a:cs typeface="Times New Roman"/>
              </a:rPr>
              <a:t> </a:t>
            </a:r>
            <a:endParaRPr lang="en-US" sz="2400" spc="0" dirty="0">
              <a:cs typeface="Times New Roman"/>
            </a:endParaRPr>
          </a:p>
          <a:p>
            <a:pPr marL="342900" indent="-342900"/>
            <a:r>
              <a:rPr lang="en-US" sz="2400" spc="0" dirty="0">
                <a:latin typeface="Times New Roman"/>
                <a:cs typeface="Times New Roman"/>
              </a:rPr>
              <a:t>Created by interacting initial “shares” of geographic regions with national growth rates (in immigration, manufacturing employment, etc.)</a:t>
            </a:r>
          </a:p>
          <a:p>
            <a:pPr marL="342900" indent="-342900"/>
            <a:r>
              <a:rPr lang="en-US" sz="2400" spc="0" dirty="0">
                <a:solidFill>
                  <a:srgbClr val="000000"/>
                </a:solidFill>
                <a:latin typeface="Times New Roman"/>
                <a:cs typeface="Times New Roman"/>
              </a:rPr>
              <a:t>Example: Currie, </a:t>
            </a:r>
            <a:r>
              <a:rPr lang="en-US" sz="2400" spc="0" dirty="0" err="1">
                <a:solidFill>
                  <a:srgbClr val="000000"/>
                </a:solidFill>
                <a:latin typeface="Times New Roman"/>
                <a:cs typeface="Times New Roman"/>
              </a:rPr>
              <a:t>Jin</a:t>
            </a:r>
            <a:r>
              <a:rPr lang="en-US" sz="2400" spc="0" dirty="0">
                <a:solidFill>
                  <a:srgbClr val="000000"/>
                </a:solidFill>
                <a:latin typeface="Times New Roman"/>
                <a:cs typeface="Times New Roman"/>
              </a:rPr>
              <a:t>, and Schnell (2019): "</a:t>
            </a:r>
            <a:r>
              <a:rPr lang="en-US" sz="2400" spc="0" dirty="0">
                <a:solidFill>
                  <a:srgbClr val="000000"/>
                </a:solidFill>
                <a:latin typeface="Times New Roman"/>
                <a:cs typeface="Times New Roman"/>
                <a:hlinkClick r:id="rId4"/>
              </a:rPr>
              <a:t>U.S. Employment and Opioids: Is there a Connection?</a:t>
            </a:r>
            <a:r>
              <a:rPr lang="en-US" sz="2400" spc="0" dirty="0">
                <a:solidFill>
                  <a:srgbClr val="000000"/>
                </a:solidFill>
                <a:latin typeface="Times New Roman"/>
                <a:cs typeface="Times New Roman"/>
              </a:rPr>
              <a:t>," Working paper.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3276541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4EB6-D600-68A4-E2E9-FB8FD5DA94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CA89A-0E70-B4A5-787B-64CF7C87F76C}"/>
              </a:ext>
            </a:extLst>
          </p:cNvPr>
          <p:cNvSpPr>
            <a:spLocks noGrp="1"/>
          </p:cNvSpPr>
          <p:nvPr>
            <p:ph idx="1"/>
          </p:nvPr>
        </p:nvSpPr>
        <p:spPr>
          <a:xfrm>
            <a:off x="914400" y="1119952"/>
            <a:ext cx="9984829" cy="5357048"/>
          </a:xfrm>
        </p:spPr>
        <p:txBody>
          <a:bodyPr vert="horz" lIns="91440" tIns="45720" rIns="91440" bIns="45720" rtlCol="0" anchor="t">
            <a:normAutofit/>
          </a:bodyPr>
          <a:lstStyle/>
          <a:p>
            <a:pPr marL="0" indent="0">
              <a:buNone/>
            </a:pPr>
            <a:r>
              <a:rPr lang="en-US" sz="2400" b="1" dirty="0">
                <a:solidFill>
                  <a:schemeClr val="accent2">
                    <a:lumMod val="75000"/>
                  </a:schemeClr>
                </a:solidFill>
                <a:latin typeface="Times New Roman"/>
                <a:cs typeface="Times New Roman"/>
              </a:rPr>
              <a:t>4. Policies can be an IV (under certain conditions!) </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Example: policy expanding pharmacist scope of practice as an IV for foot traffic to outpatient/emergency care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A0BD5F4D-3190-0E52-3A5E-B2DD4FD7C6D6}"/>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pic>
        <p:nvPicPr>
          <p:cNvPr id="4" name="Picture 3">
            <a:extLst>
              <a:ext uri="{FF2B5EF4-FFF2-40B4-BE49-F238E27FC236}">
                <a16:creationId xmlns:a16="http://schemas.microsoft.com/office/drawing/2014/main" id="{A4F19AB2-6098-505B-C469-F8AF514B8814}"/>
              </a:ext>
            </a:extLst>
          </p:cNvPr>
          <p:cNvPicPr>
            <a:picLocks noChangeAspect="1"/>
          </p:cNvPicPr>
          <p:nvPr/>
        </p:nvPicPr>
        <p:blipFill>
          <a:blip r:embed="rId3"/>
          <a:stretch>
            <a:fillRect/>
          </a:stretch>
        </p:blipFill>
        <p:spPr>
          <a:xfrm>
            <a:off x="164761" y="3373360"/>
            <a:ext cx="5677239" cy="3147248"/>
          </a:xfrm>
          <a:prstGeom prst="rect">
            <a:avLst/>
          </a:prstGeom>
        </p:spPr>
      </p:pic>
      <p:sp>
        <p:nvSpPr>
          <p:cNvPr id="6" name="TextBox 5">
            <a:extLst>
              <a:ext uri="{FF2B5EF4-FFF2-40B4-BE49-F238E27FC236}">
                <a16:creationId xmlns:a16="http://schemas.microsoft.com/office/drawing/2014/main" id="{82FAAB4E-5F4A-24C9-2156-E00D4DA2ACEC}"/>
              </a:ext>
            </a:extLst>
          </p:cNvPr>
          <p:cNvSpPr txBox="1"/>
          <p:nvPr/>
        </p:nvSpPr>
        <p:spPr>
          <a:xfrm>
            <a:off x="8166537" y="2782163"/>
            <a:ext cx="2266967" cy="461665"/>
          </a:xfrm>
          <a:prstGeom prst="rect">
            <a:avLst/>
          </a:prstGeom>
          <a:solidFill>
            <a:schemeClr val="accent3"/>
          </a:solidFill>
        </p:spPr>
        <p:txBody>
          <a:bodyPr wrap="none" rtlCol="0">
            <a:spAutoFit/>
          </a:bodyPr>
          <a:lstStyle/>
          <a:p>
            <a:r>
              <a:rPr lang="en-US" sz="2400" b="1" u="sng" dirty="0">
                <a:solidFill>
                  <a:schemeClr val="bg1"/>
                </a:solidFill>
              </a:rPr>
              <a:t>Second stage</a:t>
            </a:r>
          </a:p>
        </p:txBody>
      </p:sp>
      <p:pic>
        <p:nvPicPr>
          <p:cNvPr id="8" name="Picture 7">
            <a:extLst>
              <a:ext uri="{FF2B5EF4-FFF2-40B4-BE49-F238E27FC236}">
                <a16:creationId xmlns:a16="http://schemas.microsoft.com/office/drawing/2014/main" id="{344409A0-915E-D0EE-85F0-6677CC1555C2}"/>
              </a:ext>
            </a:extLst>
          </p:cNvPr>
          <p:cNvPicPr>
            <a:picLocks noChangeAspect="1"/>
          </p:cNvPicPr>
          <p:nvPr/>
        </p:nvPicPr>
        <p:blipFill>
          <a:blip r:embed="rId4"/>
          <a:stretch>
            <a:fillRect/>
          </a:stretch>
        </p:blipFill>
        <p:spPr>
          <a:xfrm>
            <a:off x="5932214" y="3429000"/>
            <a:ext cx="5963782" cy="2740660"/>
          </a:xfrm>
          <a:prstGeom prst="rect">
            <a:avLst/>
          </a:prstGeom>
        </p:spPr>
      </p:pic>
      <p:sp>
        <p:nvSpPr>
          <p:cNvPr id="9" name="TextBox 8">
            <a:extLst>
              <a:ext uri="{FF2B5EF4-FFF2-40B4-BE49-F238E27FC236}">
                <a16:creationId xmlns:a16="http://schemas.microsoft.com/office/drawing/2014/main" id="{3AFEE8A3-93E6-417D-5062-C727057C2F23}"/>
              </a:ext>
            </a:extLst>
          </p:cNvPr>
          <p:cNvSpPr txBox="1"/>
          <p:nvPr/>
        </p:nvSpPr>
        <p:spPr>
          <a:xfrm>
            <a:off x="2133598" y="2782163"/>
            <a:ext cx="1891865" cy="461665"/>
          </a:xfrm>
          <a:prstGeom prst="rect">
            <a:avLst/>
          </a:prstGeom>
          <a:solidFill>
            <a:schemeClr val="accent2"/>
          </a:solidFill>
        </p:spPr>
        <p:txBody>
          <a:bodyPr wrap="none" rtlCol="0">
            <a:spAutoFit/>
          </a:bodyPr>
          <a:lstStyle/>
          <a:p>
            <a:r>
              <a:rPr lang="en-US" sz="2400" b="1" u="sng" dirty="0">
                <a:solidFill>
                  <a:schemeClr val="bg1"/>
                </a:solidFill>
              </a:rPr>
              <a:t>First stage</a:t>
            </a:r>
          </a:p>
        </p:txBody>
      </p:sp>
    </p:spTree>
    <p:extLst>
      <p:ext uri="{BB962C8B-B14F-4D97-AF65-F5344CB8AC3E}">
        <p14:creationId xmlns:p14="http://schemas.microsoft.com/office/powerpoint/2010/main" val="548149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Some IV Best Practices </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5096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6AE12EB-447C-7D26-C5DA-9E0014C4327C}"/>
              </a:ext>
            </a:extLst>
          </p:cNvPr>
          <p:cNvPicPr>
            <a:picLocks noChangeAspect="1"/>
          </p:cNvPicPr>
          <p:nvPr/>
        </p:nvPicPr>
        <p:blipFill>
          <a:blip r:embed="rId3"/>
          <a:stretch>
            <a:fillRect/>
          </a:stretch>
        </p:blipFill>
        <p:spPr>
          <a:xfrm>
            <a:off x="800100" y="1371968"/>
            <a:ext cx="10058400" cy="4114064"/>
          </a:xfrm>
          <a:prstGeom prst="rect">
            <a:avLst/>
          </a:prstGeom>
        </p:spPr>
      </p:pic>
    </p:spTree>
    <p:extLst>
      <p:ext uri="{BB962C8B-B14F-4D97-AF65-F5344CB8AC3E}">
        <p14:creationId xmlns:p14="http://schemas.microsoft.com/office/powerpoint/2010/main" val="110866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latin typeface="Times New Roman"/>
                <a:cs typeface="Times New Roman"/>
              </a:rPr>
              <a:t>It is unlikely that any personal characteristic can be used as a strong instrumental variable</a:t>
            </a:r>
          </a:p>
          <a:p>
            <a:r>
              <a:rPr lang="en-US" sz="2400" dirty="0">
                <a:latin typeface="Times New Roman"/>
                <a:cs typeface="Times New Roman"/>
              </a:rPr>
              <a:t>Most good instruments come from: </a:t>
            </a:r>
          </a:p>
          <a:p>
            <a:pPr lvl="1"/>
            <a:r>
              <a:rPr lang="en-US" sz="2400" spc="10" dirty="0">
                <a:solidFill>
                  <a:srgbClr val="000000"/>
                </a:solidFill>
                <a:latin typeface="Times New Roman"/>
                <a:cs typeface="Times New Roman"/>
              </a:rPr>
              <a:t>Real randomization (blood type)</a:t>
            </a:r>
          </a:p>
          <a:p>
            <a:pPr lvl="1"/>
            <a:r>
              <a:rPr lang="en-US" sz="2400" spc="10" dirty="0">
                <a:solidFill>
                  <a:srgbClr val="000000"/>
                </a:solidFill>
                <a:latin typeface="Times New Roman"/>
                <a:cs typeface="Times New Roman"/>
              </a:rPr>
              <a:t>“Mendelian randomization”: parent genes produce "random" children</a:t>
            </a:r>
            <a:endParaRPr lang="en-US" sz="2400" dirty="0">
              <a:latin typeface="Times New Roman"/>
              <a:cs typeface="Times New Roman"/>
            </a:endParaRPr>
          </a:p>
          <a:p>
            <a:pPr lvl="1"/>
            <a:r>
              <a:rPr lang="en-US" sz="2400" dirty="0">
                <a:latin typeface="Times New Roman"/>
                <a:cs typeface="Times New Roman"/>
              </a:rPr>
              <a:t>Unexpected correlations – a variable you would never expect had anything to do with assigning treatment ("a good instrument should feel weird")</a:t>
            </a:r>
          </a:p>
          <a:p>
            <a:r>
              <a:rPr lang="en-US" sz="2400" dirty="0">
                <a:latin typeface="Times New Roman"/>
                <a:cs typeface="Times New Roman"/>
              </a:rPr>
              <a:t>Think about regional characteristics (unemployment rate), policies (blood type; cigarette tax), “natural” features (proximity)</a:t>
            </a:r>
          </a:p>
          <a:p>
            <a:r>
              <a:rPr lang="en-US" sz="2400" dirty="0">
                <a:latin typeface="Times New Roman"/>
                <a:cs typeface="Times New Roman"/>
              </a:rPr>
              <a:t>Clever instruments are likely to be </a:t>
            </a:r>
            <a:r>
              <a:rPr lang="en-US" sz="2400" b="1" dirty="0">
                <a:solidFill>
                  <a:schemeClr val="accent3">
                    <a:lumMod val="75000"/>
                  </a:schemeClr>
                </a:solidFill>
                <a:latin typeface="Times New Roman"/>
                <a:cs typeface="Times New Roman"/>
              </a:rPr>
              <a:t>extremely context-dependent!</a:t>
            </a: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673051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b="1" dirty="0">
                <a:solidFill>
                  <a:schemeClr val="accent2">
                    <a:lumMod val="75000"/>
                  </a:schemeClr>
                </a:solidFill>
                <a:latin typeface="Times New Roman"/>
                <a:cs typeface="Times New Roman"/>
              </a:rPr>
              <a:t>Report relevance: </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lvl="1"/>
            <a:endParaRPr lang="en-US" sz="2400" dirty="0">
              <a:cs typeface="Times New Roman" panose="02020603050405020304" pitchFamily="18" charset="0"/>
            </a:endParaRPr>
          </a:p>
        </p:txBody>
      </p:sp>
    </p:spTree>
    <p:extLst>
      <p:ext uri="{BB962C8B-B14F-4D97-AF65-F5344CB8AC3E}">
        <p14:creationId xmlns:p14="http://schemas.microsoft.com/office/powerpoint/2010/main" val="3576198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b="1" dirty="0">
                <a:solidFill>
                  <a:schemeClr val="accent2">
                    <a:lumMod val="75000"/>
                  </a:schemeClr>
                </a:solidFill>
                <a:latin typeface="Times New Roman"/>
                <a:cs typeface="Times New Roman"/>
              </a:rPr>
              <a:t>Correct for weak instrument problems</a:t>
            </a:r>
            <a:endParaRPr lang="en-US" sz="2400"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There are </a:t>
            </a:r>
            <a:r>
              <a:rPr lang="en-US" sz="2400" spc="10" dirty="0">
                <a:solidFill>
                  <a:srgbClr val="000000"/>
                </a:solidFill>
                <a:latin typeface="Times New Roman"/>
                <a:cs typeface="Times New Roman"/>
                <a:hlinkClick r:id="rId4"/>
              </a:rPr>
              <a:t>bias correction tests and methods</a:t>
            </a:r>
            <a:r>
              <a:rPr lang="en-US" sz="2400" spc="10" dirty="0">
                <a:solidFill>
                  <a:srgbClr val="000000"/>
                </a:solidFill>
                <a:latin typeface="Times New Roman"/>
                <a:cs typeface="Times New Roman"/>
              </a:rPr>
              <a:t> </a:t>
            </a:r>
            <a:endParaRPr lang="en-US" sz="2400" dirty="0">
              <a:solidFill>
                <a:srgbClr val="000000"/>
              </a:solidFill>
              <a:latin typeface="Times New Roman"/>
              <a:cs typeface="Times New Roman"/>
            </a:endParaRPr>
          </a:p>
          <a:p>
            <a:pPr lvl="1"/>
            <a:r>
              <a:rPr lang="en-US" sz="2400" spc="10" dirty="0">
                <a:solidFill>
                  <a:srgbClr val="000000"/>
                </a:solidFill>
                <a:latin typeface="Times New Roman"/>
                <a:cs typeface="Times New Roman"/>
              </a:rPr>
              <a:t>These corrections aren't universally accepted</a:t>
            </a:r>
            <a:endParaRPr lang="en-US" sz="2400" spc="10" dirty="0">
              <a:solidFill>
                <a:srgbClr val="000000"/>
              </a:solidFill>
              <a:cs typeface="Times New Roman" panose="02020603050405020304" pitchFamily="18" charset="0"/>
            </a:endParaRPr>
          </a:p>
          <a:p>
            <a:pPr lvl="1"/>
            <a:r>
              <a:rPr lang="en-US" sz="2400" spc="10" dirty="0">
                <a:solidFill>
                  <a:srgbClr val="000000"/>
                </a:solidFill>
                <a:latin typeface="Times New Roman"/>
                <a:cs typeface="Times New Roman"/>
              </a:rPr>
              <a:t>Generally, they blow up your standard errors too much to be useful anyway</a:t>
            </a: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78F2922B-B767-FFB2-FCC9-28E1B7234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91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dirty="0">
                    <a:latin typeface="Times New Roman"/>
                    <a:cs typeface="Times New Roman"/>
                  </a:rPr>
                  <a:t>Correct for weak instrument problems</a:t>
                </a:r>
              </a:p>
              <a:p>
                <a:pPr marL="457200" lvl="1">
                  <a:buFont typeface="Wingdings 2" pitchFamily="34" charset="0"/>
                  <a:buChar char=""/>
                </a:pPr>
                <a:r>
                  <a:rPr lang="en-US" sz="2400" dirty="0">
                    <a:latin typeface="Times New Roman"/>
                    <a:cs typeface="Times New Roman"/>
                  </a:rPr>
                  <a:t>There are </a:t>
                </a:r>
                <a:r>
                  <a:rPr lang="en-US" sz="2400" dirty="0">
                    <a:latin typeface="Times New Roman"/>
                    <a:cs typeface="Times New Roman"/>
                    <a:hlinkClick r:id="rId4"/>
                  </a:rPr>
                  <a:t>bias correction tests and methods</a:t>
                </a:r>
                <a:r>
                  <a:rPr lang="en-US" sz="2400" dirty="0">
                    <a:latin typeface="Times New Roman"/>
                    <a:cs typeface="Times New Roman"/>
                  </a:rPr>
                  <a:t> </a:t>
                </a:r>
              </a:p>
              <a:p>
                <a:pPr marL="457200" lvl="1">
                  <a:buFont typeface="Wingdings 2" pitchFamily="34" charset="0"/>
                  <a:buChar char=""/>
                </a:pPr>
                <a:r>
                  <a:rPr lang="en-US" sz="2400" dirty="0">
                    <a:latin typeface="Times New Roman"/>
                    <a:cs typeface="Times New Roman"/>
                  </a:rPr>
                  <a:t>These corrections aren't universally accepted</a:t>
                </a:r>
              </a:p>
              <a:p>
                <a:pPr marL="457200" lvl="1">
                  <a:buFont typeface="Wingdings 2" pitchFamily="34" charset="0"/>
                  <a:buChar char=""/>
                </a:pPr>
                <a:r>
                  <a:rPr lang="en-US" sz="2400" dirty="0">
                    <a:cs typeface="Times New Roman" panose="02020603050405020304" pitchFamily="18" charset="0"/>
                  </a:rPr>
                  <a:t>Generally, they blow up your standard errors too much to be useful anyway</a:t>
                </a:r>
                <a:endParaRPr lang="en-US" sz="2400" dirty="0"/>
              </a:p>
              <a:p>
                <a:pPr marL="457200" indent="-457200">
                  <a:buAutoNum type="arabicPeriod"/>
                </a:pPr>
                <a:r>
                  <a:rPr lang="en-US" sz="2400" b="1" dirty="0">
                    <a:solidFill>
                      <a:schemeClr val="accent2">
                        <a:lumMod val="75000"/>
                      </a:schemeClr>
                    </a:solidFill>
                    <a:latin typeface="Times New Roman"/>
                    <a:cs typeface="Times New Roman"/>
                  </a:rPr>
                  <a:t>Defend validity</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Hard to justify </a:t>
                </a:r>
                <a14:m>
                  <m:oMath xmlns:m="http://schemas.openxmlformats.org/officeDocument/2006/math">
                    <m:r>
                      <a:rPr lang="en-US" sz="2400" b="0" i="1" spc="10" smtClean="0">
                        <a:solidFill>
                          <a:srgbClr val="000000"/>
                        </a:solidFill>
                        <a:latin typeface="Cambria Math" panose="02040503050406030204" pitchFamily="18" charset="0"/>
                        <a:cs typeface="Times New Roman"/>
                      </a:rPr>
                      <m:t>𝑍</m:t>
                    </m:r>
                  </m:oMath>
                </a14:m>
                <a:r>
                  <a:rPr lang="en-US" sz="2400" spc="10" dirty="0">
                    <a:solidFill>
                      <a:srgbClr val="000000"/>
                    </a:solidFill>
                    <a:latin typeface="Times New Roman"/>
                    <a:cs typeface="Times New Roman"/>
                  </a:rPr>
                  <a:t> isn't related to </a:t>
                </a:r>
                <a14:m>
                  <m:oMath xmlns:m="http://schemas.openxmlformats.org/officeDocument/2006/math">
                    <m:r>
                      <a:rPr lang="en-US" sz="2400" b="0" i="1" spc="10" smtClean="0">
                        <a:solidFill>
                          <a:srgbClr val="000000"/>
                        </a:solidFill>
                        <a:latin typeface="Cambria Math" panose="02040503050406030204" pitchFamily="18" charset="0"/>
                        <a:cs typeface="Times New Roman"/>
                      </a:rPr>
                      <m:t>𝑌</m:t>
                    </m:r>
                  </m:oMath>
                </a14:m>
                <a:r>
                  <a:rPr lang="en-US" sz="2400" spc="10" dirty="0">
                    <a:solidFill>
                      <a:srgbClr val="000000"/>
                    </a:solidFill>
                    <a:latin typeface="Times New Roman"/>
                    <a:cs typeface="Times New Roman"/>
                  </a:rPr>
                  <a:t> </a:t>
                </a:r>
                <a:r>
                  <a:rPr lang="en-US" sz="2400" i="1" spc="10" dirty="0">
                    <a:solidFill>
                      <a:srgbClr val="000000"/>
                    </a:solidFill>
                    <a:latin typeface="Times New Roman"/>
                    <a:cs typeface="Times New Roman"/>
                  </a:rPr>
                  <a:t>at all </a:t>
                </a:r>
                <a:r>
                  <a:rPr lang="en-US" sz="2400" spc="10" dirty="0">
                    <a:solidFill>
                      <a:srgbClr val="000000"/>
                    </a:solidFill>
                    <a:latin typeface="Times New Roman"/>
                    <a:cs typeface="Times New Roman"/>
                  </a:rPr>
                  <a:t>except through </a:t>
                </a:r>
                <a14:m>
                  <m:oMath xmlns:m="http://schemas.openxmlformats.org/officeDocument/2006/math">
                    <m:r>
                      <a:rPr lang="en-US" sz="2400" b="0" i="1" spc="10" smtClean="0">
                        <a:solidFill>
                          <a:srgbClr val="000000"/>
                        </a:solidFill>
                        <a:latin typeface="Cambria Math" panose="02040503050406030204" pitchFamily="18" charset="0"/>
                        <a:cs typeface="Times New Roman"/>
                      </a:rPr>
                      <m:t>𝑋</m:t>
                    </m:r>
                  </m:oMath>
                </a14:m>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Example: </a:t>
                </a:r>
                <a:r>
                  <a:rPr lang="en-US" sz="2400" spc="10" dirty="0">
                    <a:solidFill>
                      <a:srgbClr val="000000"/>
                    </a:solidFill>
                    <a:latin typeface="Times New Roman"/>
                    <a:cs typeface="Times New Roman"/>
                    <a:hlinkClick r:id="rId5"/>
                  </a:rPr>
                  <a:t>blood type might be related to risk of infetions (COVID)</a:t>
                </a:r>
                <a:endParaRPr lang="en-US" sz="2400" dirty="0">
                  <a:cs typeface="Times New Roman" panose="02020603050405020304" pitchFamily="18" charset="0"/>
                </a:endParaRPr>
              </a:p>
              <a:p>
                <a:pPr lvl="1"/>
                <a:r>
                  <a:rPr lang="en-US" sz="2400" dirty="0">
                    <a:latin typeface="Times New Roman"/>
                    <a:cs typeface="Times New Roman"/>
                  </a:rPr>
                  <a:t>There are tests, but nobody really buys them – this one is all in the story</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6"/>
                <a:stretch>
                  <a:fillRect l="-488" t="-1305"/>
                </a:stretch>
              </a:blipFill>
            </p:spPr>
            <p:txBody>
              <a:bodyPr/>
              <a:lstStyle/>
              <a:p>
                <a:r>
                  <a:rPr lang="en-US">
                    <a:noFill/>
                  </a:rPr>
                  <a:t> </a:t>
                </a:r>
              </a:p>
            </p:txBody>
          </p:sp>
        </mc:Fallback>
      </mc:AlternateContent>
    </p:spTree>
    <p:extLst>
      <p:ext uri="{BB962C8B-B14F-4D97-AF65-F5344CB8AC3E}">
        <p14:creationId xmlns:p14="http://schemas.microsoft.com/office/powerpoint/2010/main" val="4150992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65ED4-AD65-2028-FEF4-296D494BC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785C-4D15-25DE-5069-7A7901DDB2E8}"/>
              </a:ext>
            </a:extLst>
          </p:cNvPr>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What about covariates?</a:t>
            </a:r>
          </a:p>
        </p:txBody>
      </p:sp>
      <p:pic>
        <p:nvPicPr>
          <p:cNvPr id="5" name="Content Placeholder 4">
            <a:extLst>
              <a:ext uri="{FF2B5EF4-FFF2-40B4-BE49-F238E27FC236}">
                <a16:creationId xmlns:a16="http://schemas.microsoft.com/office/drawing/2014/main" id="{5B2393E3-3F8C-4EBE-94AC-3741B490A6DD}"/>
              </a:ext>
            </a:extLst>
          </p:cNvPr>
          <p:cNvPicPr>
            <a:picLocks noGrp="1" noChangeAspect="1"/>
          </p:cNvPicPr>
          <p:nvPr>
            <p:ph idx="1"/>
          </p:nvPr>
        </p:nvPicPr>
        <p:blipFill>
          <a:blip r:embed="rId3"/>
          <a:stretch>
            <a:fillRect/>
          </a:stretch>
        </p:blipFill>
        <p:spPr>
          <a:xfrm>
            <a:off x="152401" y="1000332"/>
            <a:ext cx="6096000" cy="1909503"/>
          </a:xfrm>
          <a:prstGeom prst="rect">
            <a:avLst/>
          </a:prstGeom>
        </p:spPr>
      </p:pic>
      <p:pic>
        <p:nvPicPr>
          <p:cNvPr id="7" name="Picture 6">
            <a:extLst>
              <a:ext uri="{FF2B5EF4-FFF2-40B4-BE49-F238E27FC236}">
                <a16:creationId xmlns:a16="http://schemas.microsoft.com/office/drawing/2014/main" id="{F105C195-6484-CAC4-1E87-28C3AC953422}"/>
              </a:ext>
            </a:extLst>
          </p:cNvPr>
          <p:cNvPicPr>
            <a:picLocks noChangeAspect="1"/>
          </p:cNvPicPr>
          <p:nvPr/>
        </p:nvPicPr>
        <p:blipFill>
          <a:blip r:embed="rId4"/>
          <a:stretch>
            <a:fillRect/>
          </a:stretch>
        </p:blipFill>
        <p:spPr>
          <a:xfrm>
            <a:off x="4343400" y="2761191"/>
            <a:ext cx="6815791" cy="4007657"/>
          </a:xfrm>
          <a:prstGeom prst="rect">
            <a:avLst/>
          </a:prstGeom>
        </p:spPr>
      </p:pic>
    </p:spTree>
    <p:extLst>
      <p:ext uri="{BB962C8B-B14F-4D97-AF65-F5344CB8AC3E}">
        <p14:creationId xmlns:p14="http://schemas.microsoft.com/office/powerpoint/2010/main" val="433027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p:txBody>
      </p:sp>
    </p:spTree>
    <p:extLst>
      <p:ext uri="{BB962C8B-B14F-4D97-AF65-F5344CB8AC3E}">
        <p14:creationId xmlns:p14="http://schemas.microsoft.com/office/powerpoint/2010/main" val="208174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Case Study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73906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a:p>
            <a:r>
              <a:rPr lang="en-US" sz="2400" dirty="0">
                <a:cs typeface="Times New Roman" panose="02020603050405020304" pitchFamily="18" charset="0"/>
              </a:rPr>
              <a:t>Some things to be aware of: </a:t>
            </a:r>
          </a:p>
          <a:p>
            <a:pPr lvl="1"/>
            <a:r>
              <a:rPr lang="en-US" sz="2200" dirty="0">
                <a:cs typeface="Times New Roman" panose="02020603050405020304" pitchFamily="18" charset="0"/>
              </a:rPr>
              <a:t>IV is (more) biased if you condition on post-instrument variables</a:t>
            </a:r>
          </a:p>
          <a:p>
            <a:pPr lvl="1"/>
            <a:r>
              <a:rPr lang="en-US" sz="2200" dirty="0">
                <a:cs typeface="Times New Roman" panose="02020603050405020304" pitchFamily="18" charset="0"/>
              </a:rPr>
              <a:t>IV must match </a:t>
            </a:r>
            <a:r>
              <a:rPr lang="en-US" sz="2200" i="1" dirty="0">
                <a:cs typeface="Times New Roman" panose="02020603050405020304" pitchFamily="18" charset="0"/>
              </a:rPr>
              <a:t>measured treatments</a:t>
            </a:r>
            <a:r>
              <a:rPr lang="en-US" sz="2200" dirty="0">
                <a:cs typeface="Times New Roman" panose="02020603050405020304" pitchFamily="18" charset="0"/>
              </a:rPr>
              <a:t>, not true treatment</a:t>
            </a:r>
          </a:p>
          <a:p>
            <a:pPr lvl="1"/>
            <a:r>
              <a:rPr lang="en-US" sz="2200" dirty="0">
                <a:cs typeface="Times New Roman" panose="02020603050405020304" pitchFamily="18" charset="0"/>
              </a:rPr>
              <a:t>Weak IVs can exacerbate even trivial assumption violations!</a:t>
            </a:r>
          </a:p>
          <a:p>
            <a:pPr lvl="1"/>
            <a:r>
              <a:rPr lang="en-US" sz="2200" dirty="0">
                <a:cs typeface="Times New Roman" panose="02020603050405020304" pitchFamily="18" charset="0"/>
              </a:rPr>
              <a:t>Small sample bias – your assumptions might be statistically violated at random</a:t>
            </a:r>
          </a:p>
        </p:txBody>
      </p:sp>
    </p:spTree>
    <p:extLst>
      <p:ext uri="{BB962C8B-B14F-4D97-AF65-F5344CB8AC3E}">
        <p14:creationId xmlns:p14="http://schemas.microsoft.com/office/powerpoint/2010/main" val="3997481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3232867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pic>
        <p:nvPicPr>
          <p:cNvPr id="6" name="Content Placeholder 5">
            <a:extLst>
              <a:ext uri="{FF2B5EF4-FFF2-40B4-BE49-F238E27FC236}">
                <a16:creationId xmlns:a16="http://schemas.microsoft.com/office/drawing/2014/main" id="{05F32E5B-7C2C-7A3E-92C7-F0A0DD6135C3}"/>
              </a:ext>
            </a:extLst>
          </p:cNvPr>
          <p:cNvPicPr>
            <a:picLocks noGrp="1" noChangeAspect="1"/>
          </p:cNvPicPr>
          <p:nvPr>
            <p:ph idx="1"/>
          </p:nvPr>
        </p:nvPicPr>
        <p:blipFill>
          <a:blip r:embed="rId3"/>
          <a:stretch>
            <a:fillRect/>
          </a:stretch>
        </p:blipFill>
        <p:spPr>
          <a:xfrm>
            <a:off x="6705600" y="1089660"/>
            <a:ext cx="2821708" cy="990600"/>
          </a:xfrm>
        </p:spPr>
      </p:pic>
      <p:pic>
        <p:nvPicPr>
          <p:cNvPr id="1026" name="Picture 2" descr="Image">
            <a:extLst>
              <a:ext uri="{FF2B5EF4-FFF2-40B4-BE49-F238E27FC236}">
                <a16:creationId xmlns:a16="http://schemas.microsoft.com/office/drawing/2014/main" id="{0AEBA420-6D2A-92F1-757E-5B9F1B63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78" y="1066801"/>
            <a:ext cx="5618922" cy="561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30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Weak IV Bias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8FABAC0-2F99-C28E-7F87-93116B8CAC40}"/>
              </a:ext>
            </a:extLst>
          </p:cNvPr>
          <p:cNvPicPr>
            <a:picLocks noChangeAspect="1"/>
          </p:cNvPicPr>
          <p:nvPr/>
        </p:nvPicPr>
        <p:blipFill>
          <a:blip r:embed="rId3"/>
          <a:stretch>
            <a:fillRect/>
          </a:stretch>
        </p:blipFill>
        <p:spPr>
          <a:xfrm>
            <a:off x="838200" y="1066801"/>
            <a:ext cx="7620000" cy="5588518"/>
          </a:xfrm>
          <a:prstGeom prst="rect">
            <a:avLst/>
          </a:prstGeom>
        </p:spPr>
      </p:pic>
    </p:spTree>
    <p:extLst>
      <p:ext uri="{BB962C8B-B14F-4D97-AF65-F5344CB8AC3E}">
        <p14:creationId xmlns:p14="http://schemas.microsoft.com/office/powerpoint/2010/main" val="3837994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1B0A385-F87C-5AA6-58B3-88F7F71D15C3}"/>
              </a:ext>
            </a:extLst>
          </p:cNvPr>
          <p:cNvPicPr>
            <a:picLocks noGrp="1" noChangeAspect="1"/>
          </p:cNvPicPr>
          <p:nvPr>
            <p:ph idx="1"/>
          </p:nvPr>
        </p:nvPicPr>
        <p:blipFill rotWithShape="1">
          <a:blip r:embed="rId3"/>
          <a:srcRect b="20055"/>
          <a:stretch/>
        </p:blipFill>
        <p:spPr>
          <a:xfrm>
            <a:off x="342900" y="990600"/>
            <a:ext cx="10972800" cy="5791200"/>
          </a:xfrm>
        </p:spPr>
      </p:pic>
    </p:spTree>
    <p:extLst>
      <p:ext uri="{BB962C8B-B14F-4D97-AF65-F5344CB8AC3E}">
        <p14:creationId xmlns:p14="http://schemas.microsoft.com/office/powerpoint/2010/main" val="3254224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5DA7E7-7D76-4BB9-1CA0-A23A156878C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9EA0A10-2A5A-2F22-06B9-D109071542EA}"/>
              </a:ext>
            </a:extLst>
          </p:cNvPr>
          <p:cNvPicPr>
            <a:picLocks noChangeAspect="1"/>
          </p:cNvPicPr>
          <p:nvPr/>
        </p:nvPicPr>
        <p:blipFill rotWithShape="1">
          <a:blip r:embed="rId3"/>
          <a:srcRect t="36154"/>
          <a:stretch/>
        </p:blipFill>
        <p:spPr>
          <a:xfrm>
            <a:off x="457200" y="1066800"/>
            <a:ext cx="10058400" cy="4356063"/>
          </a:xfrm>
          <a:prstGeom prst="rect">
            <a:avLst/>
          </a:prstGeom>
        </p:spPr>
      </p:pic>
    </p:spTree>
    <p:extLst>
      <p:ext uri="{BB962C8B-B14F-4D97-AF65-F5344CB8AC3E}">
        <p14:creationId xmlns:p14="http://schemas.microsoft.com/office/powerpoint/2010/main" val="2828631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hlinkClick r:id="rId3"/>
              </a:rPr>
              <a:t>The Effect of Evictions on Opioid Mortality</a:t>
            </a:r>
            <a:r>
              <a:rPr lang="en-US" sz="2400" dirty="0"/>
              <a:t> (Bradford and Bradford, </a:t>
            </a:r>
            <a:r>
              <a:rPr lang="en-US" sz="2400" i="1" dirty="0"/>
              <a:t>Health Services Research </a:t>
            </a:r>
            <a:r>
              <a:rPr lang="en-US" sz="2400" dirty="0"/>
              <a:t>2020)</a:t>
            </a:r>
          </a:p>
          <a:p>
            <a:endParaRPr lang="en-US" sz="2400" dirty="0">
              <a:cs typeface="Times New Roman"/>
            </a:endParaRPr>
          </a:p>
          <a:p>
            <a:pPr marL="0" indent="0">
              <a:buNone/>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201456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17104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CEE0A0B5-02D6-A1B7-7FBB-77BE591E2F88}"/>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4371697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5134</TotalTime>
  <Words>6086</Words>
  <Application>Microsoft Office PowerPoint</Application>
  <PresentationFormat>Widescreen</PresentationFormat>
  <Paragraphs>524</Paragraphs>
  <Slides>87</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Aptos</vt:lpstr>
      <vt:lpstr>Arial</vt:lpstr>
      <vt:lpstr>Calibri</vt:lpstr>
      <vt:lpstr>Cambria Math</vt:lpstr>
      <vt:lpstr>Century Schoolbook</vt:lpstr>
      <vt:lpstr>Symbol</vt:lpstr>
      <vt:lpstr>Times New Roman</vt:lpstr>
      <vt:lpstr>Wingdings 2</vt:lpstr>
      <vt:lpstr>View</vt:lpstr>
      <vt:lpstr>Quantitative HSR I</vt:lpstr>
      <vt:lpstr>Notes on Assignment 2: Interaction Terms</vt:lpstr>
      <vt:lpstr>Notes on Assignment 2: Reverse Causality</vt:lpstr>
      <vt:lpstr>Notes on Assignment 2: Reverse Causality</vt:lpstr>
      <vt:lpstr>Last Time: Matching Approaches</vt:lpstr>
      <vt:lpstr>Causal Inference: From Back Doors to Front</vt:lpstr>
      <vt:lpstr>Open up the (Right) Gates!</vt:lpstr>
      <vt:lpstr>Case Study </vt:lpstr>
      <vt:lpstr>Example: Waiting Times and Transplantation Outcomes</vt:lpstr>
      <vt:lpstr>Case study: what is the reform? </vt:lpstr>
      <vt:lpstr>Case study: what is the reform? </vt:lpstr>
      <vt:lpstr>Case study: what is the reform? </vt:lpstr>
      <vt:lpstr>Case study: what is the reform? </vt:lpstr>
      <vt:lpstr>Endogeneity</vt:lpstr>
      <vt:lpstr>Example: Waiting Times and Transplantation Outcomes</vt:lpstr>
      <vt:lpstr>Example: Waiting Times and Transplantation Outcomes</vt:lpstr>
      <vt:lpstr>Exogeneity + Endogeneity</vt:lpstr>
      <vt:lpstr>Exogeneity + Endogeneity</vt:lpstr>
      <vt:lpstr>Endogeneity</vt:lpstr>
      <vt:lpstr>Endogeneity</vt:lpstr>
      <vt:lpstr>Exogeneity Example: Age</vt:lpstr>
      <vt:lpstr>Endogeneity Example: “Pickiness”</vt:lpstr>
      <vt:lpstr>Causal Inference: From Back Doors to Front</vt:lpstr>
      <vt:lpstr>Causal Inference: From Back Doors to Front</vt:lpstr>
      <vt:lpstr>Causal Inference: From Back Doors to Front</vt:lpstr>
      <vt:lpstr>Exploiting  Quasi-Random Variation</vt:lpstr>
      <vt:lpstr>Instrumenting for an Endogenous Variable</vt:lpstr>
      <vt:lpstr>Instrumenting for an Endogenous Variable</vt:lpstr>
      <vt:lpstr>Instrumental Variables</vt:lpstr>
      <vt:lpstr>PowerPoint Presentation</vt:lpstr>
      <vt:lpstr>PowerPoint Presentation</vt:lpstr>
      <vt:lpstr>Example: Transfusions and Waiting Time</vt:lpstr>
      <vt:lpstr>Instrumental Variables: Relevance</vt:lpstr>
      <vt:lpstr>Instrumental Variables: Exclusion</vt:lpstr>
      <vt:lpstr>Instrumental Variables: Exogeneity</vt:lpstr>
      <vt:lpstr>Instrumental Variable in our Example?</vt:lpstr>
      <vt:lpstr>PowerPoint Presentation</vt:lpstr>
      <vt:lpstr>Other Popular IVs</vt:lpstr>
      <vt:lpstr>Using IVs in Regression</vt:lpstr>
      <vt:lpstr>Using IVs to back out treatment effects</vt:lpstr>
      <vt:lpstr>Using IVs to back out treatment effects</vt:lpstr>
      <vt:lpstr>IV Regression: Illustration</vt:lpstr>
      <vt:lpstr>IV Regression: Illustration</vt:lpstr>
      <vt:lpstr>IV Regression: Illustration</vt:lpstr>
      <vt:lpstr>Graphical Illustration of IVs</vt:lpstr>
      <vt:lpstr>Graphical Illustration of IVs</vt:lpstr>
      <vt:lpstr>Graphical Illustration of IVs</vt:lpstr>
      <vt:lpstr>Graphical Illustration of IVs</vt:lpstr>
      <vt:lpstr>Graphical Illustration of IVs</vt:lpstr>
      <vt:lpstr>Graphical Illustration of IVs</vt:lpstr>
      <vt:lpstr>Using an IV: How do I interpret an IV?</vt:lpstr>
      <vt:lpstr>Using an IV: How do I interpret an IV?</vt:lpstr>
      <vt:lpstr>Using an IV: How do I interpret an IV?</vt:lpstr>
      <vt:lpstr>Using an IV: How do I interpret an IV?</vt:lpstr>
      <vt:lpstr>Interpreting and Implementing IV</vt:lpstr>
      <vt:lpstr>Using an IV: Testing Assumptions </vt:lpstr>
      <vt:lpstr>Using an IV: Testing Assumptions </vt:lpstr>
      <vt:lpstr>Example of a First Stage Test</vt:lpstr>
      <vt:lpstr>Example of a First Stage Test</vt:lpstr>
      <vt:lpstr>Current Research Alert: First-Stage Tests</vt:lpstr>
      <vt:lpstr>Using an IV: Testing Assumptions </vt:lpstr>
      <vt:lpstr>Descriptive/Suggestive Evidence for Exclusion</vt:lpstr>
      <vt:lpstr>Using an IV: Testing Assumptions </vt:lpstr>
      <vt:lpstr>Descriptive/Suggestive Evidence for Exogeneity</vt:lpstr>
      <vt:lpstr>Descriptive/Suggestive Evidence for Exogeneity</vt:lpstr>
      <vt:lpstr>IV Results</vt:lpstr>
      <vt:lpstr>IV Results</vt:lpstr>
      <vt:lpstr>PowerPoint Presentation</vt:lpstr>
      <vt:lpstr>PowerPoint Presentation</vt:lpstr>
      <vt:lpstr>PowerPoint Presentation</vt:lpstr>
      <vt:lpstr>PowerPoint Presentation</vt:lpstr>
      <vt:lpstr>Some IV Best Practices </vt:lpstr>
      <vt:lpstr>Using an IV: How do I come up with an IV?</vt:lpstr>
      <vt:lpstr>Using an IV: How do I come up with an IV?</vt:lpstr>
      <vt:lpstr>Using an IV: How do I defend an IV?</vt:lpstr>
      <vt:lpstr>Using an IV: How do I defend an IV?</vt:lpstr>
      <vt:lpstr>Using an IV: How do I defend an IV?</vt:lpstr>
      <vt:lpstr>What about covariates?</vt:lpstr>
      <vt:lpstr>Using an IV: What if I can’t defend my IV? </vt:lpstr>
      <vt:lpstr>Using an IV: What if I can’t defend my IV? </vt:lpstr>
      <vt:lpstr>PowerPoint Presentation</vt:lpstr>
      <vt:lpstr>Using an IV: What if I can’t defend my IV? </vt:lpstr>
      <vt:lpstr>Weak IV Bias </vt:lpstr>
      <vt:lpstr>Using an IV: Best Practices</vt:lpstr>
      <vt:lpstr>Using an IV: 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546</cp:revision>
  <dcterms:created xsi:type="dcterms:W3CDTF">2011-01-10T00:42:42Z</dcterms:created>
  <dcterms:modified xsi:type="dcterms:W3CDTF">2025-10-27T14:48:02Z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